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QfUTSX+UEgk3IlGjnEAcdS7/I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42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0"/>
        <p:cNvGrpSpPr/>
        <p:nvPr/>
      </p:nvGrpSpPr>
      <p:grpSpPr>
        <a:xfrm>
          <a:off x="0" y="0"/>
          <a:ext cx="0" cy="0"/>
          <a:chOff x="0" y="0"/>
          <a:chExt cx="0" cy="0"/>
        </a:xfrm>
      </p:grpSpPr>
      <p:sp>
        <p:nvSpPr>
          <p:cNvPr id="11" name="Google Shape;11;p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pic>
        <p:nvPicPr>
          <p:cNvPr id="14" name="Google Shape;14;p6" descr="Patrón de fondo&#10;&#10;Descripción generada automáticamente"/>
          <p:cNvPicPr preferRelativeResize="0"/>
          <p:nvPr/>
        </p:nvPicPr>
        <p:blipFill rotWithShape="1">
          <a:blip r:embed="rId2">
            <a:alphaModFix/>
          </a:blip>
          <a:srcRect/>
          <a:stretch/>
        </p:blipFill>
        <p:spPr>
          <a:xfrm>
            <a:off x="-261257" y="1684"/>
            <a:ext cx="8020594" cy="10337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5"/>
          <p:cNvSpPr txBox="1">
            <a:spLocks noGrp="1"/>
          </p:cNvSpPr>
          <p:nvPr>
            <p:ph type="body" idx="1"/>
          </p:nvPr>
        </p:nvSpPr>
        <p:spPr>
          <a:xfrm rot="5400000">
            <a:off x="387910" y="2978019"/>
            <a:ext cx="6783857" cy="6520220"/>
          </a:xfrm>
          <a:prstGeom prst="rect">
            <a:avLst/>
          </a:prstGeom>
          <a:noFill/>
          <a:ln>
            <a:noFill/>
          </a:ln>
        </p:spPr>
        <p:txBody>
          <a:bodyPr spcFirstLastPara="1" wrap="square" lIns="91425" tIns="45700" rIns="91425" bIns="45700" anchor="t" anchorCtr="0">
            <a:no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6"/>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75" name="Google Shape;75;p1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7"/>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7"/>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8"/>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22" name="Google Shape;22;p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960"/>
              <a:buFont typeface="Calibri"/>
              <a:buNone/>
              <a:defRPr sz="496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27"/>
              </a:spcBef>
              <a:spcAft>
                <a:spcPts val="0"/>
              </a:spcAft>
              <a:buClr>
                <a:schemeClr val="dk1"/>
              </a:buClr>
              <a:buSzPts val="1984"/>
              <a:buFont typeface="Arial"/>
              <a:buNone/>
              <a:defRPr sz="1984"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13"/>
              </a:spcBef>
              <a:spcAft>
                <a:spcPts val="0"/>
              </a:spcAft>
              <a:buClr>
                <a:srgbClr val="888888"/>
              </a:buClr>
              <a:buSzPts val="1653"/>
              <a:buFont typeface="Arial"/>
              <a:buNone/>
              <a:defRPr sz="1653"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13"/>
              </a:spcBef>
              <a:spcAft>
                <a:spcPts val="0"/>
              </a:spcAft>
              <a:buClr>
                <a:srgbClr val="888888"/>
              </a:buClr>
              <a:buSzPts val="1488"/>
              <a:buFont typeface="Arial"/>
              <a:buNone/>
              <a:defRPr sz="1488"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9pPr>
          </a:lstStyle>
          <a:p>
            <a:endParaRPr/>
          </a:p>
        </p:txBody>
      </p:sp>
      <p:sp>
        <p:nvSpPr>
          <p:cNvPr id="28" name="Google Shape;28;p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10"/>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34" name="Google Shape;34;p10"/>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35" name="Google Shape;35;p1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11"/>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827"/>
              </a:spcBef>
              <a:spcAft>
                <a:spcPts val="0"/>
              </a:spcAft>
              <a:buClr>
                <a:schemeClr val="dk1"/>
              </a:buClr>
              <a:buSzPts val="1984"/>
              <a:buFont typeface="Arial"/>
              <a:buNone/>
              <a:defRPr sz="1984"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13"/>
              </a:spcBef>
              <a:spcAft>
                <a:spcPts val="0"/>
              </a:spcAft>
              <a:buClr>
                <a:schemeClr val="dk1"/>
              </a:buClr>
              <a:buSzPts val="1653"/>
              <a:buFont typeface="Arial"/>
              <a:buNone/>
              <a:defRPr sz="1653"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13"/>
              </a:spcBef>
              <a:spcAft>
                <a:spcPts val="0"/>
              </a:spcAft>
              <a:buClr>
                <a:schemeClr val="dk1"/>
              </a:buClr>
              <a:buSzPts val="1488"/>
              <a:buFont typeface="Arial"/>
              <a:buNone/>
              <a:defRPr sz="1488"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9pPr>
          </a:lstStyle>
          <a:p>
            <a:endParaRPr/>
          </a:p>
        </p:txBody>
      </p:sp>
      <p:sp>
        <p:nvSpPr>
          <p:cNvPr id="41" name="Google Shape;41;p11"/>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42" name="Google Shape;42;p11"/>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827"/>
              </a:spcBef>
              <a:spcAft>
                <a:spcPts val="0"/>
              </a:spcAft>
              <a:buClr>
                <a:schemeClr val="dk1"/>
              </a:buClr>
              <a:buSzPts val="1984"/>
              <a:buFont typeface="Arial"/>
              <a:buNone/>
              <a:defRPr sz="1984"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13"/>
              </a:spcBef>
              <a:spcAft>
                <a:spcPts val="0"/>
              </a:spcAft>
              <a:buClr>
                <a:schemeClr val="dk1"/>
              </a:buClr>
              <a:buSzPts val="1653"/>
              <a:buFont typeface="Arial"/>
              <a:buNone/>
              <a:defRPr sz="1653"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13"/>
              </a:spcBef>
              <a:spcAft>
                <a:spcPts val="0"/>
              </a:spcAft>
              <a:buClr>
                <a:schemeClr val="dk1"/>
              </a:buClr>
              <a:buSzPts val="1488"/>
              <a:buFont typeface="Arial"/>
              <a:buNone/>
              <a:defRPr sz="1488"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9pPr>
          </a:lstStyle>
          <a:p>
            <a:endParaRPr/>
          </a:p>
        </p:txBody>
      </p:sp>
      <p:sp>
        <p:nvSpPr>
          <p:cNvPr id="43" name="Google Shape;43;p11"/>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44" name="Google Shape;44;p1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1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645"/>
              <a:buFont typeface="Calibri"/>
              <a:buNone/>
              <a:defRPr sz="2645"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3"/>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Autofit/>
          </a:bodyPr>
          <a:lstStyle>
            <a:lvl1pPr marL="457200" marR="0" lvl="0" indent="-396557" algn="l" rtl="0">
              <a:lnSpc>
                <a:spcPct val="90000"/>
              </a:lnSpc>
              <a:spcBef>
                <a:spcPts val="827"/>
              </a:spcBef>
              <a:spcAft>
                <a:spcPts val="0"/>
              </a:spcAft>
              <a:buClr>
                <a:schemeClr val="dk1"/>
              </a:buClr>
              <a:buSzPts val="2645"/>
              <a:buFont typeface="Arial"/>
              <a:buChar char="•"/>
              <a:defRPr sz="2645" b="0" i="0" u="none" strike="noStrike" cap="none">
                <a:solidFill>
                  <a:schemeClr val="dk1"/>
                </a:solidFill>
                <a:latin typeface="Calibri"/>
                <a:ea typeface="Calibri"/>
                <a:cs typeface="Calibri"/>
                <a:sym typeface="Calibri"/>
              </a:defRPr>
            </a:lvl1pPr>
            <a:lvl2pPr marL="914400" marR="0" lvl="1" indent="-375602" algn="l" rtl="0">
              <a:lnSpc>
                <a:spcPct val="90000"/>
              </a:lnSpc>
              <a:spcBef>
                <a:spcPts val="413"/>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2pPr>
            <a:lvl3pPr marL="1371600" marR="0" lvl="2"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3pPr>
            <a:lvl4pPr marL="1828800" marR="0" lvl="3"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4pPr>
            <a:lvl5pPr marL="2286000" marR="0" lvl="4"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5pPr>
            <a:lvl6pPr marL="2743200" marR="0" lvl="5"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6pPr>
            <a:lvl7pPr marL="3200400" marR="0" lvl="6"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7pPr>
            <a:lvl8pPr marL="3657600" marR="0" lvl="7"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8pPr>
            <a:lvl9pPr marL="4114800" marR="0" lvl="8"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27"/>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13"/>
              </a:spcBef>
              <a:spcAft>
                <a:spcPts val="0"/>
              </a:spcAft>
              <a:buClr>
                <a:schemeClr val="dk1"/>
              </a:buClr>
              <a:buSzPts val="1157"/>
              <a:buFont typeface="Arial"/>
              <a:buNone/>
              <a:defRPr sz="1157"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13"/>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645"/>
              <a:buFont typeface="Calibri"/>
              <a:buNone/>
              <a:defRPr sz="2645"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14"/>
          <p:cNvSpPr>
            <a:spLocks noGrp="1"/>
          </p:cNvSpPr>
          <p:nvPr>
            <p:ph type="pic" idx="2"/>
          </p:nvPr>
        </p:nvSpPr>
        <p:spPr>
          <a:xfrm>
            <a:off x="3213847" y="1539425"/>
            <a:ext cx="3827085" cy="7598117"/>
          </a:xfrm>
          <a:prstGeom prst="rect">
            <a:avLst/>
          </a:prstGeom>
          <a:noFill/>
          <a:ln>
            <a:noFill/>
          </a:ln>
        </p:spPr>
      </p:sp>
      <p:sp>
        <p:nvSpPr>
          <p:cNvPr id="62" name="Google Shape;62;p14"/>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27"/>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13"/>
              </a:spcBef>
              <a:spcAft>
                <a:spcPts val="0"/>
              </a:spcAft>
              <a:buClr>
                <a:schemeClr val="dk1"/>
              </a:buClr>
              <a:buSzPts val="1157"/>
              <a:buFont typeface="Arial"/>
              <a:buNone/>
              <a:defRPr sz="1157"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13"/>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p:nvPr/>
        </p:nvSpPr>
        <p:spPr>
          <a:xfrm>
            <a:off x="2750447" y="1339744"/>
            <a:ext cx="4310700" cy="825000"/>
          </a:xfrm>
          <a:prstGeom prst="roundRect">
            <a:avLst>
              <a:gd name="adj" fmla="val 6341"/>
            </a:avLst>
          </a:prstGeom>
          <a:noFill/>
          <a:ln w="19050" cap="rnd" cmpd="sng">
            <a:solidFill>
              <a:srgbClr val="52A9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1"/>
          <p:cNvSpPr/>
          <p:nvPr/>
        </p:nvSpPr>
        <p:spPr>
          <a:xfrm>
            <a:off x="0" y="1534039"/>
            <a:ext cx="2043404" cy="311658"/>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049353" y="6857042"/>
            <a:ext cx="2789400" cy="311700"/>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1520890" y="2376724"/>
            <a:ext cx="4561820" cy="2306140"/>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2A9DD"/>
              </a:solidFill>
              <a:latin typeface="Calibri"/>
              <a:ea typeface="Calibri"/>
              <a:cs typeface="Calibri"/>
              <a:sym typeface="Calibri"/>
            </a:endParaRPr>
          </a:p>
        </p:txBody>
      </p:sp>
      <p:sp>
        <p:nvSpPr>
          <p:cNvPr id="87" name="Google Shape;87;p1"/>
          <p:cNvSpPr txBox="1"/>
          <p:nvPr/>
        </p:nvSpPr>
        <p:spPr>
          <a:xfrm>
            <a:off x="3319342" y="640014"/>
            <a:ext cx="4027816"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ES" sz="900" b="1" i="0" u="none" strike="noStrike" cap="none">
                <a:solidFill>
                  <a:schemeClr val="lt1"/>
                </a:solidFill>
                <a:latin typeface="Calibri"/>
                <a:ea typeface="Calibri"/>
                <a:cs typeface="Calibri"/>
                <a:sym typeface="Calibri"/>
              </a:rPr>
              <a:t>SERIE ACCIÓN</a:t>
            </a:r>
            <a:endParaRPr sz="900" b="1" i="0" u="none" strike="noStrike" cap="none">
              <a:solidFill>
                <a:schemeClr val="lt1"/>
              </a:solidFill>
              <a:latin typeface="Calibri"/>
              <a:ea typeface="Calibri"/>
              <a:cs typeface="Calibri"/>
              <a:sym typeface="Calibri"/>
            </a:endParaRPr>
          </a:p>
        </p:txBody>
      </p:sp>
      <p:sp>
        <p:nvSpPr>
          <p:cNvPr id="88" name="Google Shape;88;p1"/>
          <p:cNvSpPr txBox="1"/>
          <p:nvPr/>
        </p:nvSpPr>
        <p:spPr>
          <a:xfrm>
            <a:off x="3319342" y="132089"/>
            <a:ext cx="43107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Calibri"/>
                <a:ea typeface="Calibri"/>
                <a:cs typeface="Calibri"/>
                <a:sym typeface="Calibri"/>
              </a:rPr>
              <a:t>FICHA PEDAGÓGICA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Calibri"/>
                <a:ea typeface="Calibri"/>
                <a:cs typeface="Calibri"/>
                <a:sym typeface="Calibri"/>
              </a:rPr>
              <a:t>LA </a:t>
            </a:r>
            <a:r>
              <a:rPr lang="es-ES" sz="1800" b="1">
                <a:solidFill>
                  <a:schemeClr val="lt1"/>
                </a:solidFill>
                <a:latin typeface="Calibri"/>
                <a:ea typeface="Calibri"/>
                <a:cs typeface="Calibri"/>
                <a:sym typeface="Calibri"/>
              </a:rPr>
              <a:t>FICCIÓN Y EL DOCUMENTAL</a:t>
            </a:r>
            <a:endParaRPr sz="1800" b="1" i="0" u="none" strike="noStrike" cap="none">
              <a:solidFill>
                <a:schemeClr val="lt1"/>
              </a:solidFill>
              <a:latin typeface="Calibri"/>
              <a:ea typeface="Calibri"/>
              <a:cs typeface="Calibri"/>
              <a:sym typeface="Calibri"/>
            </a:endParaRPr>
          </a:p>
        </p:txBody>
      </p:sp>
      <p:sp>
        <p:nvSpPr>
          <p:cNvPr id="89" name="Google Shape;89;p1"/>
          <p:cNvSpPr txBox="1"/>
          <p:nvPr/>
        </p:nvSpPr>
        <p:spPr>
          <a:xfrm>
            <a:off x="421924" y="1551520"/>
            <a:ext cx="1549263"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s-ES" sz="1200" b="1" i="0" u="none" strike="noStrike" cap="none">
                <a:solidFill>
                  <a:schemeClr val="lt1"/>
                </a:solidFill>
                <a:latin typeface="Calibri"/>
                <a:ea typeface="Calibri"/>
                <a:cs typeface="Calibri"/>
                <a:sym typeface="Calibri"/>
              </a:rPr>
              <a:t>EDADES SUGERIDAS</a:t>
            </a:r>
            <a:endParaRPr sz="1200" b="1" i="0" u="none" strike="noStrike" cap="none">
              <a:solidFill>
                <a:schemeClr val="lt1"/>
              </a:solidFill>
              <a:latin typeface="Calibri"/>
              <a:ea typeface="Calibri"/>
              <a:cs typeface="Calibri"/>
              <a:sym typeface="Calibri"/>
            </a:endParaRPr>
          </a:p>
        </p:txBody>
      </p:sp>
      <p:sp>
        <p:nvSpPr>
          <p:cNvPr id="90" name="Google Shape;90;p1"/>
          <p:cNvSpPr txBox="1"/>
          <p:nvPr/>
        </p:nvSpPr>
        <p:spPr>
          <a:xfrm>
            <a:off x="2750460" y="1438767"/>
            <a:ext cx="1258358"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s-ES" sz="1200" b="1" i="0" u="none" strike="noStrike" cap="none">
                <a:solidFill>
                  <a:srgbClr val="52A9DD"/>
                </a:solidFill>
                <a:latin typeface="Calibri"/>
                <a:ea typeface="Calibri"/>
                <a:cs typeface="Calibri"/>
                <a:sym typeface="Calibri"/>
              </a:rPr>
              <a:t>DOMINIOS DE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s-ES" sz="1200" b="1" i="0" u="none" strike="noStrike" cap="none">
                <a:solidFill>
                  <a:srgbClr val="52A9DD"/>
                </a:solidFill>
                <a:latin typeface="Calibri"/>
                <a:ea typeface="Calibri"/>
                <a:cs typeface="Calibri"/>
                <a:sym typeface="Calibri"/>
              </a:rPr>
              <a:t>CONOCIMIENTO</a:t>
            </a:r>
            <a:endParaRPr sz="1200" b="1" i="0" u="none" strike="noStrike" cap="none">
              <a:solidFill>
                <a:srgbClr val="52A9DD"/>
              </a:solidFill>
              <a:latin typeface="Calibri"/>
              <a:ea typeface="Calibri"/>
              <a:cs typeface="Calibri"/>
              <a:sym typeface="Calibri"/>
            </a:endParaRPr>
          </a:p>
        </p:txBody>
      </p:sp>
      <p:sp>
        <p:nvSpPr>
          <p:cNvPr id="91" name="Google Shape;91;p1"/>
          <p:cNvSpPr txBox="1"/>
          <p:nvPr/>
        </p:nvSpPr>
        <p:spPr>
          <a:xfrm>
            <a:off x="4142851" y="1373793"/>
            <a:ext cx="1980000" cy="6234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3A9F4"/>
              </a:buClr>
              <a:buSzPts val="1150"/>
              <a:buFont typeface="Arial"/>
              <a:buChar char="•"/>
            </a:pPr>
            <a:r>
              <a:rPr lang="es-ES" sz="1150" b="0" i="0" u="none" strike="noStrike" cap="none">
                <a:solidFill>
                  <a:srgbClr val="3F3F3F"/>
                </a:solidFill>
                <a:latin typeface="Calibri"/>
                <a:ea typeface="Calibri"/>
                <a:cs typeface="Calibri"/>
                <a:sym typeface="Calibri"/>
              </a:rPr>
              <a:t>Arte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3A9F4"/>
              </a:buClr>
              <a:buSzPts val="1150"/>
              <a:buFont typeface="Arial"/>
              <a:buChar char="•"/>
            </a:pPr>
            <a:r>
              <a:rPr lang="es-ES" sz="1150" b="0" i="0" u="none" strike="noStrike" cap="none">
                <a:solidFill>
                  <a:srgbClr val="3F3F3F"/>
                </a:solidFill>
                <a:latin typeface="Calibri"/>
                <a:ea typeface="Calibri"/>
                <a:cs typeface="Calibri"/>
                <a:sym typeface="Calibri"/>
              </a:rPr>
              <a:t>Lengua </a:t>
            </a:r>
            <a:endParaRPr sz="1150" b="0" i="0" u="none" strike="noStrike" cap="none">
              <a:solidFill>
                <a:srgbClr val="3F3F3F"/>
              </a:solidFill>
              <a:latin typeface="Calibri"/>
              <a:ea typeface="Calibri"/>
              <a:cs typeface="Calibri"/>
              <a:sym typeface="Calibri"/>
            </a:endParaRPr>
          </a:p>
          <a:p>
            <a:pPr marL="171450" marR="0" lvl="0" indent="-171450" algn="l" rtl="0">
              <a:lnSpc>
                <a:spcPct val="100000"/>
              </a:lnSpc>
              <a:spcBef>
                <a:spcPts val="0"/>
              </a:spcBef>
              <a:spcAft>
                <a:spcPts val="0"/>
              </a:spcAft>
              <a:buClr>
                <a:srgbClr val="03A9F4"/>
              </a:buClr>
              <a:buSzPts val="1150"/>
              <a:buFont typeface="Arial"/>
              <a:buChar char="•"/>
            </a:pPr>
            <a:r>
              <a:rPr lang="es-ES" sz="1150" b="0" i="0" u="none" strike="noStrike" cap="none">
                <a:solidFill>
                  <a:srgbClr val="3F3F3F"/>
                </a:solidFill>
                <a:latin typeface="Calibri"/>
                <a:ea typeface="Calibri"/>
                <a:cs typeface="Calibri"/>
                <a:sym typeface="Calibri"/>
              </a:rPr>
              <a:t>Medios de comunicación</a:t>
            </a:r>
            <a:endParaRPr sz="1150" b="0" i="0" u="none" strike="noStrike" cap="none">
              <a:solidFill>
                <a:srgbClr val="3F3F3F"/>
              </a:solidFill>
              <a:latin typeface="Calibri"/>
              <a:ea typeface="Calibri"/>
              <a:cs typeface="Calibri"/>
              <a:sym typeface="Calibri"/>
            </a:endParaRPr>
          </a:p>
        </p:txBody>
      </p:sp>
      <p:sp>
        <p:nvSpPr>
          <p:cNvPr id="92" name="Google Shape;92;p1"/>
          <p:cNvSpPr txBox="1"/>
          <p:nvPr/>
        </p:nvSpPr>
        <p:spPr>
          <a:xfrm>
            <a:off x="2971102" y="4851117"/>
            <a:ext cx="16161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rgbClr val="52A9DD"/>
                </a:solidFill>
                <a:latin typeface="Calibri"/>
                <a:ea typeface="Calibri"/>
                <a:cs typeface="Calibri"/>
                <a:sym typeface="Calibri"/>
              </a:rPr>
              <a:t>PRESENTACIÓN</a:t>
            </a:r>
            <a:endParaRPr sz="1400" b="1" i="0" u="none" strike="noStrike" cap="none">
              <a:solidFill>
                <a:srgbClr val="52A9DD"/>
              </a:solidFill>
              <a:latin typeface="Calibri"/>
              <a:ea typeface="Calibri"/>
              <a:cs typeface="Calibri"/>
              <a:sym typeface="Calibri"/>
            </a:endParaRPr>
          </a:p>
        </p:txBody>
      </p:sp>
      <p:sp>
        <p:nvSpPr>
          <p:cNvPr id="93" name="Google Shape;93;p1"/>
          <p:cNvSpPr txBox="1"/>
          <p:nvPr/>
        </p:nvSpPr>
        <p:spPr>
          <a:xfrm>
            <a:off x="1675962" y="5120302"/>
            <a:ext cx="4406700" cy="1331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ES" sz="1150" b="1" i="0" u="none" strike="noStrike" cap="none">
                <a:solidFill>
                  <a:srgbClr val="3F3F3F"/>
                </a:solidFill>
                <a:latin typeface="Calibri"/>
                <a:ea typeface="Calibri"/>
                <a:cs typeface="Calibri"/>
                <a:sym typeface="Calibri"/>
              </a:rPr>
              <a:t>¿Te gustaría contar tus historias en imágenes? ¡Acción! es un taller en forma de serie que ofrece consejos cinematográficos para que niños y jóvenes puedan armar su propio relato audiovisual con sus celulares. </a:t>
            </a:r>
            <a:endParaRPr sz="1150" b="1" i="0" u="none" strike="noStrike" cap="none">
              <a:solidFill>
                <a:srgbClr val="3F3F3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s-ES" sz="1150" b="1" i="0" u="none" strike="noStrike" cap="none">
                <a:solidFill>
                  <a:srgbClr val="3F3F3F"/>
                </a:solidFill>
                <a:latin typeface="Calibri"/>
                <a:ea typeface="Calibri"/>
                <a:cs typeface="Calibri"/>
                <a:sym typeface="Calibri"/>
              </a:rPr>
              <a:t>En este </a:t>
            </a:r>
            <a:r>
              <a:rPr lang="es-ES" sz="1150" b="1">
                <a:solidFill>
                  <a:srgbClr val="3F3F3F"/>
                </a:solidFill>
                <a:latin typeface="Calibri"/>
                <a:ea typeface="Calibri"/>
                <a:cs typeface="Calibri"/>
                <a:sym typeface="Calibri"/>
              </a:rPr>
              <a:t>segundo</a:t>
            </a:r>
            <a:r>
              <a:rPr lang="es-ES" sz="1150" b="1" i="0" u="none" strike="noStrike" cap="none">
                <a:solidFill>
                  <a:srgbClr val="3F3F3F"/>
                </a:solidFill>
                <a:latin typeface="Calibri"/>
                <a:ea typeface="Calibri"/>
                <a:cs typeface="Calibri"/>
                <a:sym typeface="Calibri"/>
              </a:rPr>
              <a:t> episodio, Lucas</a:t>
            </a:r>
            <a:r>
              <a:rPr lang="es-ES" sz="1150" b="1">
                <a:solidFill>
                  <a:srgbClr val="3F3F3F"/>
                </a:solidFill>
                <a:latin typeface="Calibri"/>
                <a:ea typeface="Calibri"/>
                <a:cs typeface="Calibri"/>
                <a:sym typeface="Calibri"/>
              </a:rPr>
              <a:t> nos invita a descubrir qué es una ficción y qué es un documental. En qué se diferencian y en qué se asemejan. ¿Qué pasa cuando ambos suceden al mismo tiempo dentro de un audiovisual?</a:t>
            </a:r>
            <a:endParaRPr sz="1150" b="1" i="0" u="none" strike="noStrike" cap="none">
              <a:solidFill>
                <a:srgbClr val="3F3F3F"/>
              </a:solidFill>
              <a:latin typeface="Calibri"/>
              <a:ea typeface="Calibri"/>
              <a:cs typeface="Calibri"/>
              <a:sym typeface="Calibri"/>
            </a:endParaRPr>
          </a:p>
        </p:txBody>
      </p:sp>
      <p:sp>
        <p:nvSpPr>
          <p:cNvPr id="94" name="Google Shape;94;p1"/>
          <p:cNvSpPr txBox="1"/>
          <p:nvPr/>
        </p:nvSpPr>
        <p:spPr>
          <a:xfrm>
            <a:off x="723404" y="7276488"/>
            <a:ext cx="6071400" cy="6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50"/>
              <a:buFont typeface="Arial"/>
              <a:buNone/>
            </a:pPr>
            <a:r>
              <a:rPr lang="es-ES" sz="1150">
                <a:solidFill>
                  <a:srgbClr val="3F3F3F"/>
                </a:solidFill>
                <a:latin typeface="Calibri"/>
                <a:ea typeface="Calibri"/>
                <a:cs typeface="Calibri"/>
                <a:sym typeface="Calibri"/>
              </a:rPr>
              <a:t>¿Imaginación o realidad?</a:t>
            </a:r>
            <a:endParaRPr sz="1150">
              <a:solidFill>
                <a:srgbClr val="3F3F3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50"/>
              <a:buFont typeface="Arial"/>
              <a:buNone/>
            </a:pPr>
            <a:r>
              <a:rPr lang="es-ES" sz="1150">
                <a:solidFill>
                  <a:srgbClr val="3F3F3F"/>
                </a:solidFill>
                <a:latin typeface="Calibri"/>
                <a:ea typeface="Calibri"/>
                <a:cs typeface="Calibri"/>
                <a:sym typeface="Calibri"/>
              </a:rPr>
              <a:t>Lo verosímil y lo real como dos caras de la misma moneda… ¿Qué tener en cuenta a la hora de crear un documental o una ficción? ¿Dónde hacer foco?</a:t>
            </a:r>
            <a:endParaRPr sz="1150" b="0" i="0" u="none" strike="noStrike" cap="none">
              <a:solidFill>
                <a:srgbClr val="3F3F3F"/>
              </a:solidFill>
              <a:latin typeface="Calibri"/>
              <a:ea typeface="Calibri"/>
              <a:cs typeface="Calibri"/>
              <a:sym typeface="Calibri"/>
            </a:endParaRPr>
          </a:p>
        </p:txBody>
      </p:sp>
      <p:sp>
        <p:nvSpPr>
          <p:cNvPr id="95" name="Google Shape;95;p1"/>
          <p:cNvSpPr txBox="1"/>
          <p:nvPr/>
        </p:nvSpPr>
        <p:spPr>
          <a:xfrm>
            <a:off x="1196555" y="6854686"/>
            <a:ext cx="2693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lt1"/>
                </a:solidFill>
                <a:latin typeface="Calibri"/>
                <a:ea typeface="Calibri"/>
                <a:cs typeface="Calibri"/>
                <a:sym typeface="Calibri"/>
              </a:rPr>
              <a:t>HACEMOS FOCO EN EL </a:t>
            </a:r>
            <a:r>
              <a:rPr lang="es-ES" sz="1400" b="1" i="0" u="none" strike="noStrike" cap="none">
                <a:solidFill>
                  <a:schemeClr val="lt1"/>
                </a:solidFill>
                <a:latin typeface="Calibri"/>
                <a:ea typeface="Calibri"/>
                <a:cs typeface="Calibri"/>
                <a:sym typeface="Calibri"/>
              </a:rPr>
              <a:t>CONOCER</a:t>
            </a:r>
            <a:endParaRPr sz="1400" b="1" i="0" u="none" strike="noStrike" cap="none">
              <a:solidFill>
                <a:schemeClr val="lt1"/>
              </a:solidFill>
              <a:latin typeface="Calibri"/>
              <a:ea typeface="Calibri"/>
              <a:cs typeface="Calibri"/>
              <a:sym typeface="Calibri"/>
            </a:endParaRPr>
          </a:p>
        </p:txBody>
      </p:sp>
      <p:sp>
        <p:nvSpPr>
          <p:cNvPr id="96" name="Google Shape;96;p1"/>
          <p:cNvSpPr txBox="1"/>
          <p:nvPr/>
        </p:nvSpPr>
        <p:spPr>
          <a:xfrm>
            <a:off x="723404" y="8716874"/>
            <a:ext cx="60714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ES" sz="1150">
                <a:solidFill>
                  <a:srgbClr val="3F3F3F"/>
                </a:solidFill>
                <a:latin typeface="Calibri"/>
                <a:ea typeface="Calibri"/>
                <a:cs typeface="Calibri"/>
                <a:sym typeface="Calibri"/>
              </a:rPr>
              <a:t>Ficcionando la realidad. </a:t>
            </a:r>
            <a:endParaRPr sz="1150">
              <a:solidFill>
                <a:srgbClr val="3F3F3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s-ES" sz="1150">
                <a:solidFill>
                  <a:srgbClr val="3F3F3F"/>
                </a:solidFill>
                <a:latin typeface="Calibri"/>
                <a:ea typeface="Calibri"/>
                <a:cs typeface="Calibri"/>
                <a:sym typeface="Calibri"/>
              </a:rPr>
              <a:t>Momento de observar la realidad, elegir un personaje y convertir lo real en ficción.</a:t>
            </a:r>
            <a:r>
              <a:rPr lang="es-ES" sz="1150" b="0" i="0" u="none" strike="noStrike" cap="none">
                <a:solidFill>
                  <a:srgbClr val="3F3F3F"/>
                </a:solidFill>
                <a:latin typeface="Calibri"/>
                <a:ea typeface="Calibri"/>
                <a:cs typeface="Calibri"/>
                <a:sym typeface="Calibri"/>
              </a:rPr>
              <a:t> </a:t>
            </a:r>
            <a:endParaRPr sz="1150" b="0" i="0" u="none" strike="noStrike" cap="none">
              <a:solidFill>
                <a:srgbClr val="3F3F3F"/>
              </a:solidFill>
              <a:latin typeface="Calibri"/>
              <a:ea typeface="Calibri"/>
              <a:cs typeface="Calibri"/>
              <a:sym typeface="Calibri"/>
            </a:endParaRPr>
          </a:p>
        </p:txBody>
      </p:sp>
      <p:sp>
        <p:nvSpPr>
          <p:cNvPr id="97" name="Google Shape;97;p1"/>
          <p:cNvSpPr txBox="1"/>
          <p:nvPr/>
        </p:nvSpPr>
        <p:spPr>
          <a:xfrm>
            <a:off x="712542" y="9901315"/>
            <a:ext cx="6071400" cy="6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ES" sz="1150">
                <a:solidFill>
                  <a:srgbClr val="3F3F3F"/>
                </a:solidFill>
                <a:latin typeface="Calibri"/>
                <a:ea typeface="Calibri"/>
                <a:cs typeface="Calibri"/>
                <a:sym typeface="Calibri"/>
              </a:rPr>
              <a:t>Lucas pide permiso a sus vecinos para ser grabados.</a:t>
            </a:r>
            <a:endParaRPr sz="1150">
              <a:solidFill>
                <a:srgbClr val="3F3F3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s-ES" sz="1150">
                <a:solidFill>
                  <a:srgbClr val="3F3F3F"/>
                </a:solidFill>
                <a:latin typeface="Calibri"/>
                <a:ea typeface="Calibri"/>
                <a:cs typeface="Calibri"/>
                <a:sym typeface="Calibri"/>
              </a:rPr>
              <a:t>¿Sos de aquellas personas que te gusta que te filmen o prefieres no salir en fotos y videos? Respetar las decisiones y derechos de cada persona es fundamental a la hora de observar y grabar. </a:t>
            </a:r>
            <a:endParaRPr sz="1150">
              <a:solidFill>
                <a:srgbClr val="3F3F3F"/>
              </a:solidFill>
              <a:latin typeface="Calibri"/>
              <a:ea typeface="Calibri"/>
              <a:cs typeface="Calibri"/>
              <a:sym typeface="Calibri"/>
            </a:endParaRPr>
          </a:p>
        </p:txBody>
      </p:sp>
      <p:pic>
        <p:nvPicPr>
          <p:cNvPr id="98" name="Google Shape;98;p1" descr="Un dibujo de una cara feliz&#10;&#10;Descripción generada automáticamente con confianza baja"/>
          <p:cNvPicPr preferRelativeResize="0"/>
          <p:nvPr/>
        </p:nvPicPr>
        <p:blipFill rotWithShape="1">
          <a:blip r:embed="rId3">
            <a:alphaModFix/>
          </a:blip>
          <a:srcRect/>
          <a:stretch/>
        </p:blipFill>
        <p:spPr>
          <a:xfrm>
            <a:off x="1154495" y="167855"/>
            <a:ext cx="1919683" cy="602781"/>
          </a:xfrm>
          <a:prstGeom prst="rect">
            <a:avLst/>
          </a:prstGeom>
          <a:noFill/>
          <a:ln>
            <a:noFill/>
          </a:ln>
        </p:spPr>
      </p:pic>
      <p:sp>
        <p:nvSpPr>
          <p:cNvPr id="99" name="Google Shape;99;p1"/>
          <p:cNvSpPr/>
          <p:nvPr/>
        </p:nvSpPr>
        <p:spPr>
          <a:xfrm>
            <a:off x="3147957" y="251377"/>
            <a:ext cx="18000" cy="5726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0" name="Google Shape;100;p1"/>
          <p:cNvGrpSpPr/>
          <p:nvPr/>
        </p:nvGrpSpPr>
        <p:grpSpPr>
          <a:xfrm>
            <a:off x="6603945" y="2633618"/>
            <a:ext cx="460518" cy="3254596"/>
            <a:chOff x="6481128" y="2124621"/>
            <a:chExt cx="533030" cy="3767056"/>
          </a:xfrm>
        </p:grpSpPr>
        <p:pic>
          <p:nvPicPr>
            <p:cNvPr id="101" name="Google Shape;101;p1" descr="Icono&#10;&#10;Descripción generada automáticamente"/>
            <p:cNvPicPr preferRelativeResize="0"/>
            <p:nvPr/>
          </p:nvPicPr>
          <p:blipFill rotWithShape="1">
            <a:blip r:embed="rId4">
              <a:alphaModFix/>
            </a:blip>
            <a:srcRect/>
            <a:stretch/>
          </p:blipFill>
          <p:spPr>
            <a:xfrm rot="-2700000" flipH="1">
              <a:off x="6500208" y="5765074"/>
              <a:ext cx="113902" cy="101145"/>
            </a:xfrm>
            <a:prstGeom prst="rect">
              <a:avLst/>
            </a:prstGeom>
            <a:noFill/>
            <a:ln>
              <a:noFill/>
            </a:ln>
          </p:spPr>
        </p:pic>
        <p:pic>
          <p:nvPicPr>
            <p:cNvPr id="102" name="Google Shape;102;p1" descr="Icono&#10;&#10;Descripción generada automáticamente"/>
            <p:cNvPicPr preferRelativeResize="0"/>
            <p:nvPr/>
          </p:nvPicPr>
          <p:blipFill rotWithShape="1">
            <a:blip r:embed="rId4">
              <a:alphaModFix/>
            </a:blip>
            <a:srcRect/>
            <a:stretch/>
          </p:blipFill>
          <p:spPr>
            <a:xfrm rot="-2700000" flipH="1">
              <a:off x="6500209" y="4580012"/>
              <a:ext cx="113902" cy="101145"/>
            </a:xfrm>
            <a:prstGeom prst="rect">
              <a:avLst/>
            </a:prstGeom>
            <a:noFill/>
            <a:ln>
              <a:noFill/>
            </a:ln>
          </p:spPr>
        </p:pic>
        <p:pic>
          <p:nvPicPr>
            <p:cNvPr id="103" name="Google Shape;103;p1" descr="Icono&#10;&#10;Descripción generada automáticamente"/>
            <p:cNvPicPr preferRelativeResize="0"/>
            <p:nvPr/>
          </p:nvPicPr>
          <p:blipFill rotWithShape="1">
            <a:blip r:embed="rId4">
              <a:alphaModFix/>
            </a:blip>
            <a:srcRect/>
            <a:stretch/>
          </p:blipFill>
          <p:spPr>
            <a:xfrm rot="-2700000" flipH="1">
              <a:off x="6500208" y="3335141"/>
              <a:ext cx="113902" cy="101145"/>
            </a:xfrm>
            <a:prstGeom prst="rect">
              <a:avLst/>
            </a:prstGeom>
            <a:noFill/>
            <a:ln>
              <a:noFill/>
            </a:ln>
          </p:spPr>
        </p:pic>
        <p:pic>
          <p:nvPicPr>
            <p:cNvPr id="104" name="Google Shape;104;p1" descr="Icono&#10;&#10;Descripción generada automáticamente"/>
            <p:cNvPicPr preferRelativeResize="0"/>
            <p:nvPr/>
          </p:nvPicPr>
          <p:blipFill rotWithShape="1">
            <a:blip r:embed="rId4">
              <a:alphaModFix/>
            </a:blip>
            <a:srcRect/>
            <a:stretch/>
          </p:blipFill>
          <p:spPr>
            <a:xfrm rot="-2700000" flipH="1">
              <a:off x="6500209" y="2150079"/>
              <a:ext cx="113902" cy="101145"/>
            </a:xfrm>
            <a:prstGeom prst="rect">
              <a:avLst/>
            </a:prstGeom>
            <a:noFill/>
            <a:ln>
              <a:noFill/>
            </a:ln>
          </p:spPr>
        </p:pic>
        <p:pic>
          <p:nvPicPr>
            <p:cNvPr id="105" name="Google Shape;105;p1" descr="Icono&#10;&#10;Descripción generada automáticamente"/>
            <p:cNvPicPr preferRelativeResize="0"/>
            <p:nvPr/>
          </p:nvPicPr>
          <p:blipFill rotWithShape="1">
            <a:blip r:embed="rId4">
              <a:alphaModFix/>
            </a:blip>
            <a:srcRect/>
            <a:stretch/>
          </p:blipFill>
          <p:spPr>
            <a:xfrm rot="-2700000" flipH="1">
              <a:off x="6881176" y="5199809"/>
              <a:ext cx="113902" cy="101145"/>
            </a:xfrm>
            <a:prstGeom prst="rect">
              <a:avLst/>
            </a:prstGeom>
            <a:noFill/>
            <a:ln>
              <a:noFill/>
            </a:ln>
          </p:spPr>
        </p:pic>
        <p:pic>
          <p:nvPicPr>
            <p:cNvPr id="106" name="Google Shape;106;p1" descr="Icono&#10;&#10;Descripción generada automáticamente"/>
            <p:cNvPicPr preferRelativeResize="0"/>
            <p:nvPr/>
          </p:nvPicPr>
          <p:blipFill rotWithShape="1">
            <a:blip r:embed="rId4">
              <a:alphaModFix/>
            </a:blip>
            <a:srcRect/>
            <a:stretch/>
          </p:blipFill>
          <p:spPr>
            <a:xfrm rot="-2700000" flipH="1">
              <a:off x="6881177" y="4014747"/>
              <a:ext cx="113902" cy="101145"/>
            </a:xfrm>
            <a:prstGeom prst="rect">
              <a:avLst/>
            </a:prstGeom>
            <a:noFill/>
            <a:ln>
              <a:noFill/>
            </a:ln>
          </p:spPr>
        </p:pic>
        <p:pic>
          <p:nvPicPr>
            <p:cNvPr id="107" name="Google Shape;107;p1" descr="Icono&#10;&#10;Descripción generada automáticamente"/>
            <p:cNvPicPr preferRelativeResize="0"/>
            <p:nvPr/>
          </p:nvPicPr>
          <p:blipFill rotWithShape="1">
            <a:blip r:embed="rId4">
              <a:alphaModFix/>
            </a:blip>
            <a:srcRect/>
            <a:stretch/>
          </p:blipFill>
          <p:spPr>
            <a:xfrm rot="-2700000" flipH="1">
              <a:off x="6881176" y="2769876"/>
              <a:ext cx="113902" cy="101145"/>
            </a:xfrm>
            <a:prstGeom prst="rect">
              <a:avLst/>
            </a:prstGeom>
            <a:noFill/>
            <a:ln>
              <a:noFill/>
            </a:ln>
          </p:spPr>
        </p:pic>
      </p:grpSp>
      <p:grpSp>
        <p:nvGrpSpPr>
          <p:cNvPr id="108" name="Google Shape;108;p1"/>
          <p:cNvGrpSpPr/>
          <p:nvPr/>
        </p:nvGrpSpPr>
        <p:grpSpPr>
          <a:xfrm>
            <a:off x="1877358" y="1477265"/>
            <a:ext cx="434850" cy="424340"/>
            <a:chOff x="2893647" y="1153507"/>
            <a:chExt cx="434850" cy="424340"/>
          </a:xfrm>
        </p:grpSpPr>
        <p:sp>
          <p:nvSpPr>
            <p:cNvPr id="109" name="Google Shape;109;p1"/>
            <p:cNvSpPr/>
            <p:nvPr/>
          </p:nvSpPr>
          <p:spPr>
            <a:xfrm>
              <a:off x="2902465" y="1153507"/>
              <a:ext cx="424340" cy="424340"/>
            </a:xfrm>
            <a:prstGeom prst="ellipse">
              <a:avLst/>
            </a:prstGeom>
            <a:solidFill>
              <a:srgbClr val="0057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1"/>
            <p:cNvSpPr txBox="1"/>
            <p:nvPr/>
          </p:nvSpPr>
          <p:spPr>
            <a:xfrm>
              <a:off x="2893647" y="1173316"/>
              <a:ext cx="43485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Calibri"/>
                  <a:ea typeface="Calibri"/>
                  <a:cs typeface="Calibri"/>
                  <a:sym typeface="Calibri"/>
                </a:rPr>
                <a:t>+9</a:t>
              </a:r>
              <a:endParaRPr sz="1800" b="1" i="0" u="none" strike="noStrike" cap="none">
                <a:solidFill>
                  <a:schemeClr val="lt1"/>
                </a:solidFill>
                <a:latin typeface="Calibri"/>
                <a:ea typeface="Calibri"/>
                <a:cs typeface="Calibri"/>
                <a:sym typeface="Calibri"/>
              </a:endParaRPr>
            </a:p>
          </p:txBody>
        </p:sp>
      </p:grpSp>
      <p:grpSp>
        <p:nvGrpSpPr>
          <p:cNvPr id="111" name="Google Shape;111;p1"/>
          <p:cNvGrpSpPr/>
          <p:nvPr/>
        </p:nvGrpSpPr>
        <p:grpSpPr>
          <a:xfrm>
            <a:off x="635995" y="6762878"/>
            <a:ext cx="518424" cy="515203"/>
            <a:chOff x="1754369" y="2977592"/>
            <a:chExt cx="518424" cy="515203"/>
          </a:xfrm>
        </p:grpSpPr>
        <p:sp>
          <p:nvSpPr>
            <p:cNvPr id="112" name="Google Shape;112;p1"/>
            <p:cNvSpPr/>
            <p:nvPr/>
          </p:nvSpPr>
          <p:spPr>
            <a:xfrm>
              <a:off x="1754369" y="2977592"/>
              <a:ext cx="515203" cy="515203"/>
            </a:xfrm>
            <a:prstGeom prst="ellipse">
              <a:avLst/>
            </a:prstGeom>
            <a:solidFill>
              <a:schemeClr val="lt1"/>
            </a:solidFill>
            <a:ln w="19050" cap="flat" cmpd="sng">
              <a:solidFill>
                <a:srgbClr val="51A7D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1"/>
            <p:cNvPicPr preferRelativeResize="0"/>
            <p:nvPr/>
          </p:nvPicPr>
          <p:blipFill rotWithShape="1">
            <a:blip r:embed="rId5">
              <a:alphaModFix/>
            </a:blip>
            <a:srcRect/>
            <a:stretch/>
          </p:blipFill>
          <p:spPr>
            <a:xfrm>
              <a:off x="1754369" y="3024067"/>
              <a:ext cx="518424" cy="419525"/>
            </a:xfrm>
            <a:prstGeom prst="rect">
              <a:avLst/>
            </a:prstGeom>
            <a:noFill/>
            <a:ln>
              <a:noFill/>
            </a:ln>
          </p:spPr>
        </p:pic>
      </p:grpSp>
      <p:cxnSp>
        <p:nvCxnSpPr>
          <p:cNvPr id="114" name="Google Shape;114;p1"/>
          <p:cNvCxnSpPr/>
          <p:nvPr/>
        </p:nvCxnSpPr>
        <p:spPr>
          <a:xfrm>
            <a:off x="4102124" y="1414152"/>
            <a:ext cx="0" cy="538022"/>
          </a:xfrm>
          <a:prstGeom prst="straightConnector1">
            <a:avLst/>
          </a:prstGeom>
          <a:noFill/>
          <a:ln w="15875" cap="flat" cmpd="sng">
            <a:solidFill>
              <a:srgbClr val="51A7DC"/>
            </a:solidFill>
            <a:prstDash val="solid"/>
            <a:miter lim="800000"/>
            <a:headEnd type="none" w="sm" len="sm"/>
            <a:tailEnd type="none" w="sm" len="sm"/>
          </a:ln>
        </p:spPr>
      </p:cxnSp>
      <p:sp>
        <p:nvSpPr>
          <p:cNvPr id="115" name="Google Shape;115;p1"/>
          <p:cNvSpPr/>
          <p:nvPr/>
        </p:nvSpPr>
        <p:spPr>
          <a:xfrm>
            <a:off x="1049353" y="8228642"/>
            <a:ext cx="2561700" cy="311700"/>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1"/>
          <p:cNvSpPr txBox="1"/>
          <p:nvPr/>
        </p:nvSpPr>
        <p:spPr>
          <a:xfrm>
            <a:off x="1196556" y="8226286"/>
            <a:ext cx="2414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lt1"/>
                </a:solidFill>
                <a:latin typeface="Calibri"/>
                <a:ea typeface="Calibri"/>
                <a:cs typeface="Calibri"/>
                <a:sym typeface="Calibri"/>
              </a:rPr>
              <a:t>HACEMOS FOCO EN EL </a:t>
            </a:r>
            <a:r>
              <a:rPr lang="es-ES" sz="1400" b="1" i="0" u="none" strike="noStrike" cap="none">
                <a:solidFill>
                  <a:schemeClr val="lt1"/>
                </a:solidFill>
                <a:latin typeface="Calibri"/>
                <a:ea typeface="Calibri"/>
                <a:cs typeface="Calibri"/>
                <a:sym typeface="Calibri"/>
              </a:rPr>
              <a:t>HACER</a:t>
            </a:r>
            <a:endParaRPr sz="1400" b="1" i="0" u="none" strike="noStrike" cap="none">
              <a:solidFill>
                <a:schemeClr val="lt1"/>
              </a:solidFill>
              <a:latin typeface="Calibri"/>
              <a:ea typeface="Calibri"/>
              <a:cs typeface="Calibri"/>
              <a:sym typeface="Calibri"/>
            </a:endParaRPr>
          </a:p>
        </p:txBody>
      </p:sp>
      <p:grpSp>
        <p:nvGrpSpPr>
          <p:cNvPr id="117" name="Google Shape;117;p1"/>
          <p:cNvGrpSpPr/>
          <p:nvPr/>
        </p:nvGrpSpPr>
        <p:grpSpPr>
          <a:xfrm>
            <a:off x="627611" y="8130720"/>
            <a:ext cx="523693" cy="515203"/>
            <a:chOff x="304612" y="4589188"/>
            <a:chExt cx="523693" cy="515203"/>
          </a:xfrm>
        </p:grpSpPr>
        <p:sp>
          <p:nvSpPr>
            <p:cNvPr id="118" name="Google Shape;118;p1"/>
            <p:cNvSpPr/>
            <p:nvPr/>
          </p:nvSpPr>
          <p:spPr>
            <a:xfrm>
              <a:off x="313102" y="4589188"/>
              <a:ext cx="515203" cy="515203"/>
            </a:xfrm>
            <a:prstGeom prst="ellipse">
              <a:avLst/>
            </a:prstGeom>
            <a:solidFill>
              <a:schemeClr val="lt1"/>
            </a:solidFill>
            <a:ln w="19050" cap="flat" cmpd="sng">
              <a:solidFill>
                <a:srgbClr val="51A7D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9" name="Google Shape;119;p1"/>
            <p:cNvPicPr preferRelativeResize="0"/>
            <p:nvPr/>
          </p:nvPicPr>
          <p:blipFill rotWithShape="1">
            <a:blip r:embed="rId6">
              <a:alphaModFix/>
            </a:blip>
            <a:srcRect/>
            <a:stretch/>
          </p:blipFill>
          <p:spPr>
            <a:xfrm>
              <a:off x="304612" y="4638510"/>
              <a:ext cx="517932" cy="419525"/>
            </a:xfrm>
            <a:prstGeom prst="rect">
              <a:avLst/>
            </a:prstGeom>
            <a:noFill/>
            <a:ln>
              <a:noFill/>
            </a:ln>
          </p:spPr>
        </p:pic>
      </p:grpSp>
      <p:sp>
        <p:nvSpPr>
          <p:cNvPr id="120" name="Google Shape;120;p1"/>
          <p:cNvSpPr/>
          <p:nvPr/>
        </p:nvSpPr>
        <p:spPr>
          <a:xfrm>
            <a:off x="1049353" y="9486720"/>
            <a:ext cx="2270100" cy="311700"/>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1"/>
          <p:cNvSpPr txBox="1"/>
          <p:nvPr/>
        </p:nvSpPr>
        <p:spPr>
          <a:xfrm>
            <a:off x="1196556" y="9484364"/>
            <a:ext cx="2246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lt1"/>
                </a:solidFill>
                <a:latin typeface="Calibri"/>
                <a:ea typeface="Calibri"/>
                <a:cs typeface="Calibri"/>
                <a:sym typeface="Calibri"/>
              </a:rPr>
              <a:t>HACEMOS FOCO EN EL </a:t>
            </a:r>
            <a:r>
              <a:rPr lang="es-ES" sz="1400" b="1" i="0" u="none" strike="noStrike" cap="none">
                <a:solidFill>
                  <a:schemeClr val="lt1"/>
                </a:solidFill>
                <a:latin typeface="Calibri"/>
                <a:ea typeface="Calibri"/>
                <a:cs typeface="Calibri"/>
                <a:sym typeface="Calibri"/>
              </a:rPr>
              <a:t>SER</a:t>
            </a:r>
            <a:endParaRPr sz="1400" b="1" i="0" u="none" strike="noStrike" cap="none">
              <a:solidFill>
                <a:schemeClr val="lt1"/>
              </a:solidFill>
              <a:latin typeface="Calibri"/>
              <a:ea typeface="Calibri"/>
              <a:cs typeface="Calibri"/>
              <a:sym typeface="Calibri"/>
            </a:endParaRPr>
          </a:p>
        </p:txBody>
      </p:sp>
      <p:grpSp>
        <p:nvGrpSpPr>
          <p:cNvPr id="122" name="Google Shape;122;p1"/>
          <p:cNvGrpSpPr/>
          <p:nvPr/>
        </p:nvGrpSpPr>
        <p:grpSpPr>
          <a:xfrm>
            <a:off x="625133" y="9388797"/>
            <a:ext cx="520410" cy="515203"/>
            <a:chOff x="307895" y="7850100"/>
            <a:chExt cx="520410" cy="515203"/>
          </a:xfrm>
        </p:grpSpPr>
        <p:sp>
          <p:nvSpPr>
            <p:cNvPr id="123" name="Google Shape;123;p1"/>
            <p:cNvSpPr/>
            <p:nvPr/>
          </p:nvSpPr>
          <p:spPr>
            <a:xfrm>
              <a:off x="313102" y="7850100"/>
              <a:ext cx="515203" cy="515203"/>
            </a:xfrm>
            <a:prstGeom prst="ellipse">
              <a:avLst/>
            </a:prstGeom>
            <a:solidFill>
              <a:schemeClr val="lt1"/>
            </a:solidFill>
            <a:ln w="19050" cap="flat" cmpd="sng">
              <a:solidFill>
                <a:srgbClr val="51A7D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1"/>
            <p:cNvPicPr preferRelativeResize="0"/>
            <p:nvPr/>
          </p:nvPicPr>
          <p:blipFill rotWithShape="1">
            <a:blip r:embed="rId7">
              <a:alphaModFix/>
            </a:blip>
            <a:srcRect/>
            <a:stretch/>
          </p:blipFill>
          <p:spPr>
            <a:xfrm>
              <a:off x="307895" y="7921051"/>
              <a:ext cx="517932" cy="419525"/>
            </a:xfrm>
            <a:prstGeom prst="rect">
              <a:avLst/>
            </a:prstGeom>
            <a:noFill/>
            <a:ln>
              <a:noFill/>
            </a:ln>
          </p:spPr>
        </p:pic>
      </p:grpSp>
      <p:grpSp>
        <p:nvGrpSpPr>
          <p:cNvPr id="125" name="Google Shape;125;p1"/>
          <p:cNvGrpSpPr/>
          <p:nvPr/>
        </p:nvGrpSpPr>
        <p:grpSpPr>
          <a:xfrm>
            <a:off x="482744" y="2633857"/>
            <a:ext cx="471295" cy="3254356"/>
            <a:chOff x="591955" y="2124896"/>
            <a:chExt cx="545504" cy="3766781"/>
          </a:xfrm>
        </p:grpSpPr>
        <p:pic>
          <p:nvPicPr>
            <p:cNvPr id="126" name="Google Shape;126;p1" descr="Icono&#10;&#10;Descripción generada automáticamente"/>
            <p:cNvPicPr preferRelativeResize="0"/>
            <p:nvPr/>
          </p:nvPicPr>
          <p:blipFill rotWithShape="1">
            <a:blip r:embed="rId4">
              <a:alphaModFix/>
            </a:blip>
            <a:srcRect/>
            <a:stretch/>
          </p:blipFill>
          <p:spPr>
            <a:xfrm rot="8100000" flipH="1">
              <a:off x="991939" y="2150267"/>
              <a:ext cx="113513" cy="100800"/>
            </a:xfrm>
            <a:prstGeom prst="rect">
              <a:avLst/>
            </a:prstGeom>
            <a:noFill/>
            <a:ln>
              <a:noFill/>
            </a:ln>
          </p:spPr>
        </p:pic>
        <p:pic>
          <p:nvPicPr>
            <p:cNvPr id="127" name="Google Shape;127;p1" descr="Icono&#10;&#10;Descripción generada automáticamente"/>
            <p:cNvPicPr preferRelativeResize="0"/>
            <p:nvPr/>
          </p:nvPicPr>
          <p:blipFill rotWithShape="1">
            <a:blip r:embed="rId4">
              <a:alphaModFix/>
            </a:blip>
            <a:srcRect/>
            <a:stretch/>
          </p:blipFill>
          <p:spPr>
            <a:xfrm rot="8100000" flipH="1">
              <a:off x="991938" y="3335329"/>
              <a:ext cx="113513" cy="100800"/>
            </a:xfrm>
            <a:prstGeom prst="rect">
              <a:avLst/>
            </a:prstGeom>
            <a:noFill/>
            <a:ln>
              <a:noFill/>
            </a:ln>
          </p:spPr>
        </p:pic>
        <p:pic>
          <p:nvPicPr>
            <p:cNvPr id="128" name="Google Shape;128;p1" descr="Icono&#10;&#10;Descripción generada automáticamente"/>
            <p:cNvPicPr preferRelativeResize="0"/>
            <p:nvPr/>
          </p:nvPicPr>
          <p:blipFill rotWithShape="1">
            <a:blip r:embed="rId4">
              <a:alphaModFix/>
            </a:blip>
            <a:srcRect/>
            <a:stretch/>
          </p:blipFill>
          <p:spPr>
            <a:xfrm rot="8100000" flipH="1">
              <a:off x="991939" y="4580200"/>
              <a:ext cx="113513" cy="100800"/>
            </a:xfrm>
            <a:prstGeom prst="rect">
              <a:avLst/>
            </a:prstGeom>
            <a:noFill/>
            <a:ln>
              <a:noFill/>
            </a:ln>
          </p:spPr>
        </p:pic>
        <p:pic>
          <p:nvPicPr>
            <p:cNvPr id="129" name="Google Shape;129;p1" descr="Icono&#10;&#10;Descripción generada automáticamente"/>
            <p:cNvPicPr preferRelativeResize="0"/>
            <p:nvPr/>
          </p:nvPicPr>
          <p:blipFill rotWithShape="1">
            <a:blip r:embed="rId4">
              <a:alphaModFix/>
            </a:blip>
            <a:srcRect/>
            <a:stretch/>
          </p:blipFill>
          <p:spPr>
            <a:xfrm rot="8100000" flipH="1">
              <a:off x="610971" y="2715532"/>
              <a:ext cx="113513" cy="100800"/>
            </a:xfrm>
            <a:prstGeom prst="rect">
              <a:avLst/>
            </a:prstGeom>
            <a:noFill/>
            <a:ln>
              <a:noFill/>
            </a:ln>
          </p:spPr>
        </p:pic>
        <p:pic>
          <p:nvPicPr>
            <p:cNvPr id="130" name="Google Shape;130;p1" descr="Icono&#10;&#10;Descripción generada automáticamente"/>
            <p:cNvPicPr preferRelativeResize="0"/>
            <p:nvPr/>
          </p:nvPicPr>
          <p:blipFill rotWithShape="1">
            <a:blip r:embed="rId4">
              <a:alphaModFix/>
            </a:blip>
            <a:srcRect/>
            <a:stretch/>
          </p:blipFill>
          <p:spPr>
            <a:xfrm rot="8100000" flipH="1">
              <a:off x="610970" y="3900594"/>
              <a:ext cx="113513" cy="100800"/>
            </a:xfrm>
            <a:prstGeom prst="rect">
              <a:avLst/>
            </a:prstGeom>
            <a:noFill/>
            <a:ln>
              <a:noFill/>
            </a:ln>
          </p:spPr>
        </p:pic>
        <p:pic>
          <p:nvPicPr>
            <p:cNvPr id="131" name="Google Shape;131;p1" descr="Icono&#10;&#10;Descripción generada automáticamente"/>
            <p:cNvPicPr preferRelativeResize="0"/>
            <p:nvPr/>
          </p:nvPicPr>
          <p:blipFill rotWithShape="1">
            <a:blip r:embed="rId4">
              <a:alphaModFix/>
            </a:blip>
            <a:srcRect/>
            <a:stretch/>
          </p:blipFill>
          <p:spPr>
            <a:xfrm rot="8100000" flipH="1">
              <a:off x="610971" y="5145465"/>
              <a:ext cx="113513" cy="100800"/>
            </a:xfrm>
            <a:prstGeom prst="rect">
              <a:avLst/>
            </a:prstGeom>
            <a:noFill/>
            <a:ln>
              <a:noFill/>
            </a:ln>
          </p:spPr>
        </p:pic>
        <p:pic>
          <p:nvPicPr>
            <p:cNvPr id="132" name="Google Shape;132;p1" descr="Icono&#10;&#10;Descripción generada automáticamente"/>
            <p:cNvPicPr preferRelativeResize="0"/>
            <p:nvPr/>
          </p:nvPicPr>
          <p:blipFill rotWithShape="1">
            <a:blip r:embed="rId4">
              <a:alphaModFix/>
            </a:blip>
            <a:srcRect/>
            <a:stretch/>
          </p:blipFill>
          <p:spPr>
            <a:xfrm rot="-2700000" flipH="1">
              <a:off x="1004478" y="5765074"/>
              <a:ext cx="113902" cy="101145"/>
            </a:xfrm>
            <a:prstGeom prst="rect">
              <a:avLst/>
            </a:prstGeom>
            <a:noFill/>
            <a:ln>
              <a:noFill/>
            </a:ln>
          </p:spPr>
        </p:pic>
      </p:grpSp>
      <p:cxnSp>
        <p:nvCxnSpPr>
          <p:cNvPr id="133" name="Google Shape;133;p1"/>
          <p:cNvCxnSpPr/>
          <p:nvPr/>
        </p:nvCxnSpPr>
        <p:spPr>
          <a:xfrm>
            <a:off x="696509" y="7354134"/>
            <a:ext cx="0" cy="514800"/>
          </a:xfrm>
          <a:prstGeom prst="straightConnector1">
            <a:avLst/>
          </a:prstGeom>
          <a:noFill/>
          <a:ln w="19050" cap="rnd" cmpd="sng">
            <a:solidFill>
              <a:srgbClr val="51A7DC"/>
            </a:solidFill>
            <a:prstDash val="solid"/>
            <a:miter lim="800000"/>
            <a:headEnd type="none" w="sm" len="sm"/>
            <a:tailEnd type="none" w="sm" len="sm"/>
          </a:ln>
        </p:spPr>
      </p:cxnSp>
      <p:cxnSp>
        <p:nvCxnSpPr>
          <p:cNvPr id="134" name="Google Shape;134;p1"/>
          <p:cNvCxnSpPr/>
          <p:nvPr/>
        </p:nvCxnSpPr>
        <p:spPr>
          <a:xfrm>
            <a:off x="696509" y="8705564"/>
            <a:ext cx="0" cy="514800"/>
          </a:xfrm>
          <a:prstGeom prst="straightConnector1">
            <a:avLst/>
          </a:prstGeom>
          <a:noFill/>
          <a:ln w="19050" cap="rnd" cmpd="sng">
            <a:solidFill>
              <a:srgbClr val="51A7DC"/>
            </a:solidFill>
            <a:prstDash val="solid"/>
            <a:miter lim="800000"/>
            <a:headEnd type="none" w="sm" len="sm"/>
            <a:tailEnd type="none" w="sm" len="sm"/>
          </a:ln>
        </p:spPr>
      </p:cxnSp>
      <p:cxnSp>
        <p:nvCxnSpPr>
          <p:cNvPr id="135" name="Google Shape;135;p1"/>
          <p:cNvCxnSpPr/>
          <p:nvPr/>
        </p:nvCxnSpPr>
        <p:spPr>
          <a:xfrm>
            <a:off x="696509" y="9974070"/>
            <a:ext cx="0" cy="514800"/>
          </a:xfrm>
          <a:prstGeom prst="straightConnector1">
            <a:avLst/>
          </a:prstGeom>
          <a:noFill/>
          <a:ln w="19050" cap="rnd" cmpd="sng">
            <a:solidFill>
              <a:srgbClr val="51A7DC"/>
            </a:solidFill>
            <a:prstDash val="solid"/>
            <a:miter lim="800000"/>
            <a:headEnd type="none" w="sm" len="sm"/>
            <a:tailEnd type="none" w="sm" len="sm"/>
          </a:ln>
        </p:spPr>
      </p:cxnSp>
      <p:cxnSp>
        <p:nvCxnSpPr>
          <p:cNvPr id="136" name="Google Shape;136;p1"/>
          <p:cNvCxnSpPr/>
          <p:nvPr/>
        </p:nvCxnSpPr>
        <p:spPr>
          <a:xfrm>
            <a:off x="1631079" y="5112964"/>
            <a:ext cx="16800" cy="1440300"/>
          </a:xfrm>
          <a:prstGeom prst="straightConnector1">
            <a:avLst/>
          </a:prstGeom>
          <a:noFill/>
          <a:ln w="19050" cap="rnd" cmpd="sng">
            <a:solidFill>
              <a:srgbClr val="51A7DC"/>
            </a:solidFill>
            <a:prstDash val="solid"/>
            <a:miter lim="800000"/>
            <a:headEnd type="none" w="sm" len="sm"/>
            <a:tailEnd type="none" w="sm" len="sm"/>
          </a:ln>
        </p:spPr>
      </p:cxnSp>
      <p:pic>
        <p:nvPicPr>
          <p:cNvPr id="137" name="Google Shape;137;p1"/>
          <p:cNvPicPr preferRelativeResize="0"/>
          <p:nvPr/>
        </p:nvPicPr>
        <p:blipFill rotWithShape="1">
          <a:blip r:embed="rId8">
            <a:alphaModFix/>
          </a:blip>
          <a:srcRect/>
          <a:stretch/>
        </p:blipFill>
        <p:spPr>
          <a:xfrm>
            <a:off x="5892050" y="1480604"/>
            <a:ext cx="510616" cy="458688"/>
          </a:xfrm>
          <a:prstGeom prst="rect">
            <a:avLst/>
          </a:prstGeom>
          <a:noFill/>
          <a:ln>
            <a:noFill/>
          </a:ln>
        </p:spPr>
      </p:pic>
      <p:pic>
        <p:nvPicPr>
          <p:cNvPr id="138" name="Google Shape;138;p1"/>
          <p:cNvPicPr preferRelativeResize="0"/>
          <p:nvPr/>
        </p:nvPicPr>
        <p:blipFill>
          <a:blip r:embed="rId9">
            <a:alphaModFix/>
          </a:blip>
          <a:stretch>
            <a:fillRect/>
          </a:stretch>
        </p:blipFill>
        <p:spPr>
          <a:xfrm>
            <a:off x="1553600" y="2382750"/>
            <a:ext cx="4488150" cy="2306150"/>
          </a:xfrm>
          <a:prstGeom prst="rect">
            <a:avLst/>
          </a:prstGeom>
          <a:noFill/>
          <a:ln>
            <a:noFill/>
          </a:ln>
        </p:spPr>
      </p:pic>
      <p:pic>
        <p:nvPicPr>
          <p:cNvPr id="139" name="Google Shape;139;p1"/>
          <p:cNvPicPr preferRelativeResize="0"/>
          <p:nvPr/>
        </p:nvPicPr>
        <p:blipFill>
          <a:blip r:embed="rId10">
            <a:alphaModFix/>
          </a:blip>
          <a:stretch>
            <a:fillRect/>
          </a:stretch>
        </p:blipFill>
        <p:spPr>
          <a:xfrm>
            <a:off x="6484800" y="1501719"/>
            <a:ext cx="471300" cy="501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p:nvPr/>
        </p:nvSpPr>
        <p:spPr>
          <a:xfrm>
            <a:off x="457000" y="1178900"/>
            <a:ext cx="6414900" cy="1426200"/>
          </a:xfrm>
          <a:prstGeom prst="roundRect">
            <a:avLst>
              <a:gd name="adj" fmla="val 6341"/>
            </a:avLst>
          </a:prstGeom>
          <a:noFill/>
          <a:ln w="19050" cap="rnd" cmpd="sng">
            <a:solidFill>
              <a:srgbClr val="52A9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2"/>
          <p:cNvSpPr/>
          <p:nvPr/>
        </p:nvSpPr>
        <p:spPr>
          <a:xfrm>
            <a:off x="457000" y="2925900"/>
            <a:ext cx="6414900" cy="1731900"/>
          </a:xfrm>
          <a:prstGeom prst="roundRect">
            <a:avLst>
              <a:gd name="adj" fmla="val 6341"/>
            </a:avLst>
          </a:prstGeom>
          <a:noFill/>
          <a:ln w="19050" cap="rnd" cmpd="sng">
            <a:solidFill>
              <a:srgbClr val="52A9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2"/>
          <p:cNvSpPr/>
          <p:nvPr/>
        </p:nvSpPr>
        <p:spPr>
          <a:xfrm>
            <a:off x="457000" y="6963525"/>
            <a:ext cx="6414900" cy="1856700"/>
          </a:xfrm>
          <a:prstGeom prst="roundRect">
            <a:avLst>
              <a:gd name="adj" fmla="val 3785"/>
            </a:avLst>
          </a:prstGeom>
          <a:noFill/>
          <a:ln w="19050" cap="rnd" cmpd="sng">
            <a:solidFill>
              <a:srgbClr val="52A9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
          <p:cNvSpPr/>
          <p:nvPr/>
        </p:nvSpPr>
        <p:spPr>
          <a:xfrm>
            <a:off x="457000" y="4941625"/>
            <a:ext cx="6414900" cy="1630500"/>
          </a:xfrm>
          <a:prstGeom prst="roundRect">
            <a:avLst>
              <a:gd name="adj" fmla="val 3211"/>
            </a:avLst>
          </a:prstGeom>
          <a:noFill/>
          <a:ln w="19050" cap="rnd" cmpd="sng">
            <a:solidFill>
              <a:srgbClr val="52A9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2"/>
          <p:cNvSpPr txBox="1"/>
          <p:nvPr/>
        </p:nvSpPr>
        <p:spPr>
          <a:xfrm>
            <a:off x="664520" y="1676530"/>
            <a:ext cx="6119700" cy="800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50"/>
              <a:buFont typeface="Arial"/>
              <a:buNone/>
            </a:pPr>
            <a:r>
              <a:rPr lang="es-ES" sz="1150" b="0" i="0" u="none" strike="noStrike" cap="none">
                <a:solidFill>
                  <a:srgbClr val="3F3F3F"/>
                </a:solidFill>
                <a:latin typeface="Calibri"/>
                <a:ea typeface="Calibri"/>
                <a:cs typeface="Calibri"/>
                <a:sym typeface="Calibri"/>
              </a:rPr>
              <a:t>Las actividades de las fichas Escuela Plus buscan inspirar propuestas pedagógicas en las que los alumnos puedan poner en juego el desarrollo de competencias. La creación de relatos audiovisuales es ideal para desarrollar la comunicación a través de diversos formatos, fomentar la lengua oral y escrita y ampliar la visión acerca del mundo.</a:t>
            </a:r>
            <a:endParaRPr sz="1150" b="0" i="0" u="none" strike="noStrike" cap="none">
              <a:solidFill>
                <a:srgbClr val="3F3F3F"/>
              </a:solidFill>
              <a:latin typeface="Calibri"/>
              <a:ea typeface="Calibri"/>
              <a:cs typeface="Calibri"/>
              <a:sym typeface="Calibri"/>
            </a:endParaRPr>
          </a:p>
        </p:txBody>
      </p:sp>
      <p:sp>
        <p:nvSpPr>
          <p:cNvPr id="150" name="Google Shape;150;p2"/>
          <p:cNvSpPr txBox="1"/>
          <p:nvPr/>
        </p:nvSpPr>
        <p:spPr>
          <a:xfrm>
            <a:off x="714575" y="3326350"/>
            <a:ext cx="6071700" cy="1331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ES" sz="1150">
                <a:solidFill>
                  <a:srgbClr val="3F3F3F"/>
                </a:solidFill>
                <a:latin typeface="Calibri"/>
                <a:ea typeface="Calibri"/>
                <a:cs typeface="Calibri"/>
                <a:sym typeface="Calibri"/>
              </a:rPr>
              <a:t>DOS CARAS DE LA MONEDA</a:t>
            </a:r>
            <a:endParaRPr sz="1150" b="0" i="0" u="none" strike="noStrike" cap="none">
              <a:solidFill>
                <a:srgbClr val="3F3F3F"/>
              </a:solidFill>
              <a:latin typeface="Calibri"/>
              <a:ea typeface="Calibri"/>
              <a:cs typeface="Calibri"/>
              <a:sym typeface="Calibri"/>
            </a:endParaRPr>
          </a:p>
          <a:p>
            <a:pPr marL="0" lvl="0" indent="0" algn="just" rtl="0">
              <a:spcBef>
                <a:spcPts val="0"/>
              </a:spcBef>
              <a:spcAft>
                <a:spcPts val="0"/>
              </a:spcAft>
              <a:buClr>
                <a:schemeClr val="dk1"/>
              </a:buClr>
              <a:buSzPts val="1150"/>
              <a:buFont typeface="Arial"/>
              <a:buNone/>
            </a:pPr>
            <a:r>
              <a:rPr lang="es-ES" sz="1150">
                <a:solidFill>
                  <a:srgbClr val="3F3F3F"/>
                </a:solidFill>
                <a:latin typeface="Calibri"/>
                <a:ea typeface="Calibri"/>
                <a:cs typeface="Calibri"/>
                <a:sym typeface="Calibri"/>
              </a:rPr>
              <a:t>La ficción es un relato que nace de nuestra imaginación, puede partir de la invención de un mundo nuevo o real, distinguiéndose por lo verosímil.  Un documental, en cambio, es una representación audiovisual de la realidad, parte de lugares y personas existentes o de hechos del pasado, parte de la verdad. El hilo que diferencia a documental y ficción es finito . </a:t>
            </a:r>
            <a:r>
              <a:rPr lang="es-ES" sz="1150" b="0" i="0" u="none" strike="noStrike" cap="none">
                <a:solidFill>
                  <a:srgbClr val="3F3F3F"/>
                </a:solidFill>
                <a:latin typeface="Calibri"/>
                <a:ea typeface="Calibri"/>
                <a:cs typeface="Calibri"/>
                <a:sym typeface="Calibri"/>
              </a:rPr>
              <a:t>¿Cuál es la diferencia entre lo veros</a:t>
            </a:r>
            <a:r>
              <a:rPr lang="es-ES" sz="1150">
                <a:solidFill>
                  <a:srgbClr val="3F3F3F"/>
                </a:solidFill>
                <a:latin typeface="Calibri"/>
                <a:ea typeface="Calibri"/>
                <a:cs typeface="Calibri"/>
                <a:sym typeface="Calibri"/>
              </a:rPr>
              <a:t>í</a:t>
            </a:r>
            <a:r>
              <a:rPr lang="es-ES" sz="1150" b="0" i="0" u="none" strike="noStrike" cap="none">
                <a:solidFill>
                  <a:srgbClr val="3F3F3F"/>
                </a:solidFill>
                <a:latin typeface="Calibri"/>
                <a:ea typeface="Calibri"/>
                <a:cs typeface="Calibri"/>
                <a:sym typeface="Calibri"/>
              </a:rPr>
              <a:t>mil y lo </a:t>
            </a:r>
            <a:r>
              <a:rPr lang="es-ES" sz="1150">
                <a:solidFill>
                  <a:srgbClr val="3F3F3F"/>
                </a:solidFill>
                <a:latin typeface="Calibri"/>
                <a:ea typeface="Calibri"/>
                <a:cs typeface="Calibri"/>
                <a:sym typeface="Calibri"/>
              </a:rPr>
              <a:t>real</a:t>
            </a:r>
            <a:r>
              <a:rPr lang="es-ES" sz="1150" b="0" i="0" u="none" strike="noStrike" cap="none">
                <a:solidFill>
                  <a:srgbClr val="3F3F3F"/>
                </a:solidFill>
                <a:latin typeface="Calibri"/>
                <a:ea typeface="Calibri"/>
                <a:cs typeface="Calibri"/>
                <a:sym typeface="Calibri"/>
              </a:rPr>
              <a:t>? </a:t>
            </a:r>
            <a:r>
              <a:rPr lang="es-ES" sz="1150">
                <a:solidFill>
                  <a:srgbClr val="3F3F3F"/>
                </a:solidFill>
                <a:latin typeface="Calibri"/>
                <a:ea typeface="Calibri"/>
                <a:cs typeface="Calibri"/>
                <a:sym typeface="Calibri"/>
              </a:rPr>
              <a:t>¿Qué películas conocen que sean documentales y cuáles que sean ficción? ¿Dónde poner el ojo para crear ficciones y documentales?  </a:t>
            </a:r>
            <a:r>
              <a:rPr lang="es-ES" sz="1150" b="0" i="0" u="none" strike="noStrike" cap="none">
                <a:solidFill>
                  <a:srgbClr val="3F3F3F"/>
                </a:solidFill>
                <a:latin typeface="Calibri"/>
                <a:ea typeface="Calibri"/>
                <a:cs typeface="Calibri"/>
                <a:sym typeface="Calibri"/>
              </a:rPr>
              <a:t>¡</a:t>
            </a:r>
            <a:r>
              <a:rPr lang="es-ES" sz="1150">
                <a:solidFill>
                  <a:srgbClr val="3F3F3F"/>
                </a:solidFill>
                <a:latin typeface="Calibri"/>
                <a:ea typeface="Calibri"/>
                <a:cs typeface="Calibri"/>
                <a:sym typeface="Calibri"/>
              </a:rPr>
              <a:t>Momento</a:t>
            </a:r>
            <a:r>
              <a:rPr lang="es-ES" sz="1150" b="0" i="0" u="none" strike="noStrike" cap="none">
                <a:solidFill>
                  <a:srgbClr val="3F3F3F"/>
                </a:solidFill>
                <a:latin typeface="Calibri"/>
                <a:ea typeface="Calibri"/>
                <a:cs typeface="Calibri"/>
                <a:sym typeface="Calibri"/>
              </a:rPr>
              <a:t> de investigar!</a:t>
            </a:r>
            <a:endParaRPr sz="1150" b="0" i="0" u="none" strike="noStrike" cap="none">
              <a:solidFill>
                <a:srgbClr val="3F3F3F"/>
              </a:solidFill>
              <a:latin typeface="Calibri"/>
              <a:ea typeface="Calibri"/>
              <a:cs typeface="Calibri"/>
              <a:sym typeface="Calibri"/>
            </a:endParaRPr>
          </a:p>
        </p:txBody>
      </p:sp>
      <p:sp>
        <p:nvSpPr>
          <p:cNvPr id="151" name="Google Shape;151;p2"/>
          <p:cNvSpPr txBox="1"/>
          <p:nvPr/>
        </p:nvSpPr>
        <p:spPr>
          <a:xfrm>
            <a:off x="678734" y="5446647"/>
            <a:ext cx="6067200" cy="977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ES" sz="1150">
                <a:solidFill>
                  <a:srgbClr val="3F3F3F"/>
                </a:solidFill>
                <a:latin typeface="Calibri"/>
                <a:ea typeface="Calibri"/>
                <a:cs typeface="Calibri"/>
                <a:sym typeface="Calibri"/>
              </a:rPr>
              <a:t>NUESTRO VECINO</a:t>
            </a:r>
            <a:endParaRPr sz="1150">
              <a:solidFill>
                <a:srgbClr val="3F3F3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s-ES" sz="1150" b="0" i="0" u="none" strike="noStrike" cap="none">
                <a:solidFill>
                  <a:srgbClr val="3F3F3F"/>
                </a:solidFill>
                <a:latin typeface="Calibri"/>
                <a:ea typeface="Calibri"/>
                <a:cs typeface="Calibri"/>
                <a:sym typeface="Calibri"/>
              </a:rPr>
              <a:t>Invita a los alumnos a </a:t>
            </a:r>
            <a:r>
              <a:rPr lang="es-ES" sz="1150">
                <a:solidFill>
                  <a:srgbClr val="3F3F3F"/>
                </a:solidFill>
                <a:latin typeface="Calibri"/>
                <a:ea typeface="Calibri"/>
                <a:cs typeface="Calibri"/>
                <a:sym typeface="Calibri"/>
              </a:rPr>
              <a:t>observar a sus vecinos, elegir a uno de ellos y crear su historia de ficción</a:t>
            </a:r>
            <a:r>
              <a:rPr lang="es-ES" sz="1150" b="0" i="0" u="none" strike="noStrike" cap="none">
                <a:solidFill>
                  <a:srgbClr val="3F3F3F"/>
                </a:solidFill>
                <a:latin typeface="Calibri"/>
                <a:ea typeface="Calibri"/>
                <a:cs typeface="Calibri"/>
                <a:sym typeface="Calibri"/>
              </a:rPr>
              <a:t>. Para comenz</a:t>
            </a:r>
            <a:r>
              <a:rPr lang="es-ES" sz="1150">
                <a:solidFill>
                  <a:srgbClr val="3F3F3F"/>
                </a:solidFill>
                <a:latin typeface="Calibri"/>
                <a:ea typeface="Calibri"/>
                <a:cs typeface="Calibri"/>
                <a:sym typeface="Calibri"/>
              </a:rPr>
              <a:t>ar será necesario anotar las 5 ideas principales de su historia y todos aquellos elementos que darán o no sentido a su narración. </a:t>
            </a:r>
            <a:r>
              <a:rPr lang="es-ES" sz="1150" b="0" i="0" u="none" strike="noStrike" cap="none">
                <a:solidFill>
                  <a:srgbClr val="3F3F3F"/>
                </a:solidFill>
                <a:latin typeface="Calibri"/>
                <a:ea typeface="Calibri"/>
                <a:cs typeface="Calibri"/>
                <a:sym typeface="Calibri"/>
              </a:rPr>
              <a:t>Explícales qué tener en cuenta a la hora de escribir el </a:t>
            </a:r>
            <a:r>
              <a:rPr lang="es-ES" sz="1150">
                <a:solidFill>
                  <a:srgbClr val="3F3F3F"/>
                </a:solidFill>
                <a:latin typeface="Calibri"/>
                <a:ea typeface="Calibri"/>
                <a:cs typeface="Calibri"/>
                <a:sym typeface="Calibri"/>
              </a:rPr>
              <a:t>guión</a:t>
            </a:r>
            <a:r>
              <a:rPr lang="es-ES" sz="1150" b="0" i="0" u="none" strike="noStrike" cap="none">
                <a:solidFill>
                  <a:srgbClr val="3F3F3F"/>
                </a:solidFill>
                <a:latin typeface="Calibri"/>
                <a:ea typeface="Calibri"/>
                <a:cs typeface="Calibri"/>
                <a:sym typeface="Calibri"/>
              </a:rPr>
              <a:t> y ofr</a:t>
            </a:r>
            <a:r>
              <a:rPr lang="es-ES" sz="1150">
                <a:solidFill>
                  <a:srgbClr val="3F3F3F"/>
                </a:solidFill>
                <a:latin typeface="Calibri"/>
                <a:ea typeface="Calibri"/>
                <a:cs typeface="Calibri"/>
                <a:sym typeface="Calibri"/>
              </a:rPr>
              <a:t>é</a:t>
            </a:r>
            <a:r>
              <a:rPr lang="es-ES" sz="1150" b="0" i="0" u="none" strike="noStrike" cap="none">
                <a:solidFill>
                  <a:srgbClr val="3F3F3F"/>
                </a:solidFill>
                <a:latin typeface="Calibri"/>
                <a:ea typeface="Calibri"/>
                <a:cs typeface="Calibri"/>
                <a:sym typeface="Calibri"/>
              </a:rPr>
              <a:t>celes herramientas y estrategias </a:t>
            </a:r>
            <a:r>
              <a:rPr lang="es-ES" sz="1150">
                <a:solidFill>
                  <a:srgbClr val="3F3F3F"/>
                </a:solidFill>
                <a:latin typeface="Calibri"/>
                <a:ea typeface="Calibri"/>
                <a:cs typeface="Calibri"/>
                <a:sym typeface="Calibri"/>
              </a:rPr>
              <a:t>diversas de escritura</a:t>
            </a:r>
            <a:r>
              <a:rPr lang="es-ES" sz="1150" b="0" i="0" u="none" strike="noStrike" cap="none">
                <a:solidFill>
                  <a:srgbClr val="3F3F3F"/>
                </a:solidFill>
                <a:latin typeface="Calibri"/>
                <a:ea typeface="Calibri"/>
                <a:cs typeface="Calibri"/>
                <a:sym typeface="Calibri"/>
              </a:rPr>
              <a:t>.  </a:t>
            </a:r>
            <a:endParaRPr sz="1150" b="0" i="0" u="none" strike="noStrike" cap="none">
              <a:solidFill>
                <a:srgbClr val="3F3F3F"/>
              </a:solidFill>
              <a:latin typeface="Calibri"/>
              <a:ea typeface="Calibri"/>
              <a:cs typeface="Calibri"/>
              <a:sym typeface="Calibri"/>
            </a:endParaRPr>
          </a:p>
        </p:txBody>
      </p:sp>
      <p:sp>
        <p:nvSpPr>
          <p:cNvPr id="153" name="Google Shape;153;p2"/>
          <p:cNvSpPr/>
          <p:nvPr/>
        </p:nvSpPr>
        <p:spPr>
          <a:xfrm>
            <a:off x="720414" y="2917991"/>
            <a:ext cx="1331100" cy="325500"/>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2"/>
          <p:cNvSpPr txBox="1"/>
          <p:nvPr/>
        </p:nvSpPr>
        <p:spPr>
          <a:xfrm>
            <a:off x="850243" y="2887926"/>
            <a:ext cx="122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Calibri"/>
                <a:ea typeface="Calibri"/>
                <a:cs typeface="Calibri"/>
                <a:sym typeface="Calibri"/>
              </a:rPr>
              <a:t>CONOCER</a:t>
            </a:r>
            <a:endParaRPr sz="1800" b="1" i="0" u="none" strike="noStrike" cap="none">
              <a:solidFill>
                <a:schemeClr val="lt1"/>
              </a:solidFill>
              <a:latin typeface="Calibri"/>
              <a:ea typeface="Calibri"/>
              <a:cs typeface="Calibri"/>
              <a:sym typeface="Calibri"/>
            </a:endParaRPr>
          </a:p>
        </p:txBody>
      </p:sp>
      <p:sp>
        <p:nvSpPr>
          <p:cNvPr id="155" name="Google Shape;155;p2"/>
          <p:cNvSpPr/>
          <p:nvPr/>
        </p:nvSpPr>
        <p:spPr>
          <a:xfrm>
            <a:off x="2846790" y="1361657"/>
            <a:ext cx="1657500" cy="325500"/>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2"/>
          <p:cNvSpPr txBox="1"/>
          <p:nvPr/>
        </p:nvSpPr>
        <p:spPr>
          <a:xfrm>
            <a:off x="2600066" y="1327313"/>
            <a:ext cx="2229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Calibri"/>
                <a:ea typeface="Calibri"/>
                <a:cs typeface="Calibri"/>
                <a:sym typeface="Calibri"/>
              </a:rPr>
              <a:t>ACTIVIDADES</a:t>
            </a:r>
            <a:endParaRPr sz="1800" b="1" i="0" u="none" strike="noStrike" cap="none">
              <a:solidFill>
                <a:schemeClr val="lt1"/>
              </a:solidFill>
              <a:latin typeface="Calibri"/>
              <a:ea typeface="Calibri"/>
              <a:cs typeface="Calibri"/>
              <a:sym typeface="Calibri"/>
            </a:endParaRPr>
          </a:p>
        </p:txBody>
      </p:sp>
      <p:grpSp>
        <p:nvGrpSpPr>
          <p:cNvPr id="157" name="Google Shape;157;p2"/>
          <p:cNvGrpSpPr/>
          <p:nvPr/>
        </p:nvGrpSpPr>
        <p:grpSpPr>
          <a:xfrm>
            <a:off x="313102" y="2823141"/>
            <a:ext cx="518424" cy="515203"/>
            <a:chOff x="1754369" y="2977592"/>
            <a:chExt cx="518424" cy="515203"/>
          </a:xfrm>
        </p:grpSpPr>
        <p:sp>
          <p:nvSpPr>
            <p:cNvPr id="158" name="Google Shape;158;p2"/>
            <p:cNvSpPr/>
            <p:nvPr/>
          </p:nvSpPr>
          <p:spPr>
            <a:xfrm>
              <a:off x="1754369" y="2977592"/>
              <a:ext cx="515203" cy="515203"/>
            </a:xfrm>
            <a:prstGeom prst="ellipse">
              <a:avLst/>
            </a:prstGeom>
            <a:solidFill>
              <a:schemeClr val="lt1"/>
            </a:solidFill>
            <a:ln w="19050" cap="flat" cmpd="sng">
              <a:solidFill>
                <a:srgbClr val="51A7D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p2"/>
            <p:cNvPicPr preferRelativeResize="0"/>
            <p:nvPr/>
          </p:nvPicPr>
          <p:blipFill rotWithShape="1">
            <a:blip r:embed="rId3">
              <a:alphaModFix/>
            </a:blip>
            <a:srcRect/>
            <a:stretch/>
          </p:blipFill>
          <p:spPr>
            <a:xfrm>
              <a:off x="1754369" y="3024067"/>
              <a:ext cx="518424" cy="419525"/>
            </a:xfrm>
            <a:prstGeom prst="rect">
              <a:avLst/>
            </a:prstGeom>
            <a:noFill/>
            <a:ln>
              <a:noFill/>
            </a:ln>
          </p:spPr>
        </p:pic>
      </p:grpSp>
      <p:sp>
        <p:nvSpPr>
          <p:cNvPr id="160" name="Google Shape;160;p2"/>
          <p:cNvSpPr/>
          <p:nvPr/>
        </p:nvSpPr>
        <p:spPr>
          <a:xfrm>
            <a:off x="682315" y="5036463"/>
            <a:ext cx="1080000" cy="325500"/>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2"/>
          <p:cNvSpPr txBox="1"/>
          <p:nvPr/>
        </p:nvSpPr>
        <p:spPr>
          <a:xfrm>
            <a:off x="812143" y="5006398"/>
            <a:ext cx="864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Calibri"/>
                <a:ea typeface="Calibri"/>
                <a:cs typeface="Calibri"/>
                <a:sym typeface="Calibri"/>
              </a:rPr>
              <a:t>HACER</a:t>
            </a:r>
            <a:endParaRPr sz="1800" b="1" i="0" u="none" strike="noStrike" cap="none">
              <a:solidFill>
                <a:schemeClr val="lt1"/>
              </a:solidFill>
              <a:latin typeface="Calibri"/>
              <a:ea typeface="Calibri"/>
              <a:cs typeface="Calibri"/>
              <a:sym typeface="Calibri"/>
            </a:endParaRPr>
          </a:p>
        </p:txBody>
      </p:sp>
      <p:grpSp>
        <p:nvGrpSpPr>
          <p:cNvPr id="162" name="Google Shape;162;p2"/>
          <p:cNvGrpSpPr/>
          <p:nvPr/>
        </p:nvGrpSpPr>
        <p:grpSpPr>
          <a:xfrm>
            <a:off x="266512" y="4941613"/>
            <a:ext cx="523693" cy="515203"/>
            <a:chOff x="304612" y="4589188"/>
            <a:chExt cx="523693" cy="515203"/>
          </a:xfrm>
        </p:grpSpPr>
        <p:sp>
          <p:nvSpPr>
            <p:cNvPr id="163" name="Google Shape;163;p2"/>
            <p:cNvSpPr/>
            <p:nvPr/>
          </p:nvSpPr>
          <p:spPr>
            <a:xfrm>
              <a:off x="313102" y="4589188"/>
              <a:ext cx="515203" cy="515203"/>
            </a:xfrm>
            <a:prstGeom prst="ellipse">
              <a:avLst/>
            </a:prstGeom>
            <a:solidFill>
              <a:schemeClr val="lt1"/>
            </a:solidFill>
            <a:ln w="19050" cap="flat" cmpd="sng">
              <a:solidFill>
                <a:srgbClr val="51A7D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4" name="Google Shape;164;p2"/>
            <p:cNvPicPr preferRelativeResize="0"/>
            <p:nvPr/>
          </p:nvPicPr>
          <p:blipFill rotWithShape="1">
            <a:blip r:embed="rId4">
              <a:alphaModFix/>
            </a:blip>
            <a:srcRect/>
            <a:stretch/>
          </p:blipFill>
          <p:spPr>
            <a:xfrm>
              <a:off x="304612" y="4638510"/>
              <a:ext cx="517932" cy="419525"/>
            </a:xfrm>
            <a:prstGeom prst="rect">
              <a:avLst/>
            </a:prstGeom>
            <a:noFill/>
            <a:ln>
              <a:noFill/>
            </a:ln>
          </p:spPr>
        </p:pic>
      </p:grpSp>
      <p:sp>
        <p:nvSpPr>
          <p:cNvPr id="165" name="Google Shape;165;p2"/>
          <p:cNvSpPr txBox="1"/>
          <p:nvPr/>
        </p:nvSpPr>
        <p:spPr>
          <a:xfrm>
            <a:off x="1765929" y="675777"/>
            <a:ext cx="4027816"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ES" sz="1050" b="1" i="0" u="none" strike="noStrike" cap="none">
                <a:solidFill>
                  <a:schemeClr val="lt1"/>
                </a:solidFill>
                <a:latin typeface="Calibri"/>
                <a:ea typeface="Calibri"/>
                <a:cs typeface="Calibri"/>
                <a:sym typeface="Calibri"/>
              </a:rPr>
              <a:t>SERIE ACCIÓN</a:t>
            </a:r>
            <a:endParaRPr sz="1050" b="1" i="0" u="none" strike="noStrike" cap="none">
              <a:solidFill>
                <a:schemeClr val="lt1"/>
              </a:solidFill>
              <a:latin typeface="Calibri"/>
              <a:ea typeface="Calibri"/>
              <a:cs typeface="Calibri"/>
              <a:sym typeface="Calibri"/>
            </a:endParaRPr>
          </a:p>
        </p:txBody>
      </p:sp>
      <p:sp>
        <p:nvSpPr>
          <p:cNvPr id="166" name="Google Shape;166;p2"/>
          <p:cNvSpPr txBox="1"/>
          <p:nvPr/>
        </p:nvSpPr>
        <p:spPr>
          <a:xfrm>
            <a:off x="1624556" y="90250"/>
            <a:ext cx="431056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Calibri"/>
                <a:ea typeface="Calibri"/>
                <a:cs typeface="Calibri"/>
                <a:sym typeface="Calibri"/>
              </a:rPr>
              <a:t>FICHA PEDAGÓGICA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Calibri"/>
                <a:ea typeface="Calibri"/>
                <a:cs typeface="Calibri"/>
                <a:sym typeface="Calibri"/>
              </a:rPr>
              <a:t>LA </a:t>
            </a:r>
            <a:r>
              <a:rPr lang="es-ES" sz="2400" b="1">
                <a:solidFill>
                  <a:schemeClr val="lt1"/>
                </a:solidFill>
                <a:latin typeface="Calibri"/>
                <a:ea typeface="Calibri"/>
                <a:cs typeface="Calibri"/>
                <a:sym typeface="Calibri"/>
              </a:rPr>
              <a:t>FICCIÓN Y EL DOCUMENTAL</a:t>
            </a:r>
            <a:endParaRPr sz="2400" b="1" i="0" u="none" strike="noStrike" cap="none">
              <a:solidFill>
                <a:schemeClr val="lt1"/>
              </a:solidFill>
              <a:latin typeface="Calibri"/>
              <a:ea typeface="Calibri"/>
              <a:cs typeface="Calibri"/>
              <a:sym typeface="Calibri"/>
            </a:endParaRPr>
          </a:p>
        </p:txBody>
      </p:sp>
      <p:sp>
        <p:nvSpPr>
          <p:cNvPr id="167" name="Google Shape;167;p2"/>
          <p:cNvSpPr txBox="1"/>
          <p:nvPr/>
        </p:nvSpPr>
        <p:spPr>
          <a:xfrm>
            <a:off x="716834" y="7407869"/>
            <a:ext cx="6067200" cy="168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ES" sz="1150">
                <a:solidFill>
                  <a:srgbClr val="3F3F3F"/>
                </a:solidFill>
                <a:latin typeface="Calibri"/>
                <a:ea typeface="Calibri"/>
                <a:cs typeface="Calibri"/>
                <a:sym typeface="Calibri"/>
              </a:rPr>
              <a:t>RESPETO ANTE TODO</a:t>
            </a:r>
            <a:r>
              <a:rPr lang="es-ES" sz="1150" b="0" i="0" u="none" strike="noStrike" cap="none">
                <a:solidFill>
                  <a:srgbClr val="3F3F3F"/>
                </a:solidFill>
                <a:latin typeface="Calibri"/>
                <a:ea typeface="Calibri"/>
                <a:cs typeface="Calibri"/>
                <a:sym typeface="Calibri"/>
              </a:rPr>
              <a:t> </a:t>
            </a:r>
            <a:endParaRPr sz="1150" b="0" i="0" u="none" strike="noStrike" cap="none">
              <a:solidFill>
                <a:srgbClr val="3F3F3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s-ES" sz="1150">
                <a:solidFill>
                  <a:srgbClr val="3F3F3F"/>
                </a:solidFill>
                <a:latin typeface="Calibri"/>
                <a:ea typeface="Calibri"/>
                <a:cs typeface="Calibri"/>
                <a:sym typeface="Calibri"/>
              </a:rPr>
              <a:t>A la hora de grabar o sacar fotos debemos preguntar a la persona si desea o no ser grabada o fotografiada. Es importante respetar su decisión. Si dice que no, debemos buscar otras opciones o caminos para nuestras posibles historias. ¿Qué son los derechos de imagen y cómo cumplirlos? Invita a los estudiantes</a:t>
            </a:r>
            <a:r>
              <a:rPr lang="es-ES" sz="1150" b="0" i="0" u="none" strike="noStrike" cap="none">
                <a:solidFill>
                  <a:srgbClr val="3F3F3F"/>
                </a:solidFill>
                <a:latin typeface="Calibri"/>
                <a:ea typeface="Calibri"/>
                <a:cs typeface="Calibri"/>
                <a:sym typeface="Calibri"/>
              </a:rPr>
              <a:t> a compartir lo que saben sobre el tema, compartan dudas, investiguen si hace falta, expresen sentimientos sobre ser observados o grabados sin consentimiento alguno y piensen alternativas posibles para no ir en contra de los deseos y derechos de </a:t>
            </a:r>
            <a:r>
              <a:rPr lang="es-ES" sz="1150">
                <a:solidFill>
                  <a:srgbClr val="3F3F3F"/>
                </a:solidFill>
                <a:latin typeface="Calibri"/>
                <a:ea typeface="Calibri"/>
                <a:cs typeface="Calibri"/>
                <a:sym typeface="Calibri"/>
              </a:rPr>
              <a:t>las</a:t>
            </a:r>
            <a:r>
              <a:rPr lang="es-ES" sz="1150" b="0" i="0" u="none" strike="noStrike" cap="none">
                <a:solidFill>
                  <a:srgbClr val="3F3F3F"/>
                </a:solidFill>
                <a:latin typeface="Calibri"/>
                <a:ea typeface="Calibri"/>
                <a:cs typeface="Calibri"/>
                <a:sym typeface="Calibri"/>
              </a:rPr>
              <a:t> personas.</a:t>
            </a:r>
            <a:endParaRPr sz="1150" b="0" i="0" u="none" strike="noStrike" cap="none">
              <a:solidFill>
                <a:srgbClr val="3F3F3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50" b="0" i="0" u="none" strike="noStrike" cap="none">
              <a:solidFill>
                <a:srgbClr val="3F3F3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50"/>
              <a:buFont typeface="Arial"/>
              <a:buNone/>
            </a:pPr>
            <a:endParaRPr sz="1150" b="0" i="0" u="none" strike="noStrike" cap="none">
              <a:solidFill>
                <a:srgbClr val="3F3F3F"/>
              </a:solidFill>
              <a:latin typeface="Calibri"/>
              <a:ea typeface="Calibri"/>
              <a:cs typeface="Calibri"/>
              <a:sym typeface="Calibri"/>
            </a:endParaRPr>
          </a:p>
        </p:txBody>
      </p:sp>
      <p:sp>
        <p:nvSpPr>
          <p:cNvPr id="168" name="Google Shape;168;p2"/>
          <p:cNvSpPr/>
          <p:nvPr/>
        </p:nvSpPr>
        <p:spPr>
          <a:xfrm>
            <a:off x="720415" y="7068650"/>
            <a:ext cx="698400" cy="325500"/>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2"/>
          <p:cNvSpPr txBox="1"/>
          <p:nvPr/>
        </p:nvSpPr>
        <p:spPr>
          <a:xfrm>
            <a:off x="850244" y="7038585"/>
            <a:ext cx="56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Calibri"/>
                <a:ea typeface="Calibri"/>
                <a:cs typeface="Calibri"/>
                <a:sym typeface="Calibri"/>
              </a:rPr>
              <a:t>SER</a:t>
            </a:r>
            <a:endParaRPr sz="1800" b="1" i="0" u="none" strike="noStrike" cap="none">
              <a:solidFill>
                <a:schemeClr val="lt1"/>
              </a:solidFill>
              <a:latin typeface="Calibri"/>
              <a:ea typeface="Calibri"/>
              <a:cs typeface="Calibri"/>
              <a:sym typeface="Calibri"/>
            </a:endParaRPr>
          </a:p>
        </p:txBody>
      </p:sp>
      <p:grpSp>
        <p:nvGrpSpPr>
          <p:cNvPr id="170" name="Google Shape;170;p2"/>
          <p:cNvGrpSpPr/>
          <p:nvPr/>
        </p:nvGrpSpPr>
        <p:grpSpPr>
          <a:xfrm>
            <a:off x="307895" y="6973800"/>
            <a:ext cx="520410" cy="515203"/>
            <a:chOff x="307895" y="7850100"/>
            <a:chExt cx="520410" cy="515203"/>
          </a:xfrm>
        </p:grpSpPr>
        <p:sp>
          <p:nvSpPr>
            <p:cNvPr id="171" name="Google Shape;171;p2"/>
            <p:cNvSpPr/>
            <p:nvPr/>
          </p:nvSpPr>
          <p:spPr>
            <a:xfrm>
              <a:off x="313102" y="7850100"/>
              <a:ext cx="515203" cy="515203"/>
            </a:xfrm>
            <a:prstGeom prst="ellipse">
              <a:avLst/>
            </a:prstGeom>
            <a:solidFill>
              <a:schemeClr val="lt1"/>
            </a:solidFill>
            <a:ln w="19050" cap="flat" cmpd="sng">
              <a:solidFill>
                <a:srgbClr val="51A7D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p2"/>
            <p:cNvPicPr preferRelativeResize="0"/>
            <p:nvPr/>
          </p:nvPicPr>
          <p:blipFill rotWithShape="1">
            <a:blip r:embed="rId5">
              <a:alphaModFix/>
            </a:blip>
            <a:srcRect/>
            <a:stretch/>
          </p:blipFill>
          <p:spPr>
            <a:xfrm>
              <a:off x="307895" y="7921051"/>
              <a:ext cx="517932" cy="41952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
          <p:cNvSpPr/>
          <p:nvPr/>
        </p:nvSpPr>
        <p:spPr>
          <a:xfrm>
            <a:off x="465500" y="1782450"/>
            <a:ext cx="6414900" cy="2012100"/>
          </a:xfrm>
          <a:prstGeom prst="roundRect">
            <a:avLst>
              <a:gd name="adj" fmla="val 2828"/>
            </a:avLst>
          </a:prstGeom>
          <a:noFill/>
          <a:ln w="19050" cap="rnd" cmpd="sng">
            <a:solidFill>
              <a:srgbClr val="595959"/>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3" descr="Imagen que contiene electrónica, computadora, tabla, computer&#10;&#10;Descripción generada automáticamente"/>
          <p:cNvPicPr preferRelativeResize="0"/>
          <p:nvPr/>
        </p:nvPicPr>
        <p:blipFill rotWithShape="1">
          <a:blip r:embed="rId3">
            <a:alphaModFix/>
          </a:blip>
          <a:srcRect/>
          <a:stretch/>
        </p:blipFill>
        <p:spPr>
          <a:xfrm>
            <a:off x="-8" y="9527623"/>
            <a:ext cx="7559675" cy="1164190"/>
          </a:xfrm>
          <a:prstGeom prst="rect">
            <a:avLst/>
          </a:prstGeom>
          <a:noFill/>
          <a:ln>
            <a:noFill/>
          </a:ln>
        </p:spPr>
      </p:pic>
      <p:pic>
        <p:nvPicPr>
          <p:cNvPr id="180" name="Google Shape;180;p3" descr="Un dibujo de una cara feliz&#10;&#10;Descripción generada automáticamente con confianza baja"/>
          <p:cNvPicPr preferRelativeResize="0"/>
          <p:nvPr/>
        </p:nvPicPr>
        <p:blipFill rotWithShape="1">
          <a:blip r:embed="rId4">
            <a:alphaModFix/>
          </a:blip>
          <a:srcRect/>
          <a:stretch/>
        </p:blipFill>
        <p:spPr>
          <a:xfrm>
            <a:off x="3055412" y="9583218"/>
            <a:ext cx="1448851" cy="454939"/>
          </a:xfrm>
          <a:prstGeom prst="rect">
            <a:avLst/>
          </a:prstGeom>
          <a:noFill/>
          <a:ln>
            <a:noFill/>
          </a:ln>
        </p:spPr>
      </p:pic>
      <p:pic>
        <p:nvPicPr>
          <p:cNvPr id="181" name="Google Shape;181;p3"/>
          <p:cNvPicPr preferRelativeResize="0"/>
          <p:nvPr/>
        </p:nvPicPr>
        <p:blipFill rotWithShape="1">
          <a:blip r:embed="rId5">
            <a:alphaModFix/>
          </a:blip>
          <a:srcRect/>
          <a:stretch/>
        </p:blipFill>
        <p:spPr>
          <a:xfrm>
            <a:off x="7137354" y="10292631"/>
            <a:ext cx="215900" cy="215900"/>
          </a:xfrm>
          <a:prstGeom prst="rect">
            <a:avLst/>
          </a:prstGeom>
          <a:noFill/>
          <a:ln>
            <a:noFill/>
          </a:ln>
        </p:spPr>
      </p:pic>
      <p:pic>
        <p:nvPicPr>
          <p:cNvPr id="182" name="Google Shape;182;p3"/>
          <p:cNvPicPr preferRelativeResize="0"/>
          <p:nvPr/>
        </p:nvPicPr>
        <p:blipFill rotWithShape="1">
          <a:blip r:embed="rId6">
            <a:alphaModFix/>
          </a:blip>
          <a:srcRect/>
          <a:stretch/>
        </p:blipFill>
        <p:spPr>
          <a:xfrm>
            <a:off x="6877650" y="10294253"/>
            <a:ext cx="215900" cy="215900"/>
          </a:xfrm>
          <a:prstGeom prst="rect">
            <a:avLst/>
          </a:prstGeom>
          <a:noFill/>
          <a:ln>
            <a:noFill/>
          </a:ln>
        </p:spPr>
      </p:pic>
      <p:sp>
        <p:nvSpPr>
          <p:cNvPr id="183" name="Google Shape;183;p3"/>
          <p:cNvSpPr txBox="1"/>
          <p:nvPr/>
        </p:nvSpPr>
        <p:spPr>
          <a:xfrm>
            <a:off x="3107788" y="10237612"/>
            <a:ext cx="387781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lt1"/>
                </a:solidFill>
                <a:latin typeface="Calibri"/>
                <a:ea typeface="Calibri"/>
                <a:cs typeface="Calibri"/>
                <a:sym typeface="Calibri"/>
              </a:rPr>
              <a:t>escuelaplus.com / escuelaplus@directvla.com</a:t>
            </a:r>
            <a:endParaRPr sz="1400" b="0" i="0" u="none" strike="noStrike" cap="none">
              <a:solidFill>
                <a:schemeClr val="lt1"/>
              </a:solidFill>
              <a:latin typeface="Calibri"/>
              <a:ea typeface="Calibri"/>
              <a:cs typeface="Calibri"/>
              <a:sym typeface="Calibri"/>
            </a:endParaRPr>
          </a:p>
        </p:txBody>
      </p:sp>
      <p:sp>
        <p:nvSpPr>
          <p:cNvPr id="184" name="Google Shape;184;p3"/>
          <p:cNvSpPr txBox="1"/>
          <p:nvPr/>
        </p:nvSpPr>
        <p:spPr>
          <a:xfrm>
            <a:off x="617900" y="2264277"/>
            <a:ext cx="5977200" cy="1747200"/>
          </a:xfrm>
          <a:prstGeom prst="rect">
            <a:avLst/>
          </a:prstGeom>
          <a:noFill/>
          <a:ln>
            <a:noFill/>
          </a:ln>
        </p:spPr>
        <p:txBody>
          <a:bodyPr spcFirstLastPara="1" wrap="square" lIns="91425" tIns="45700" rIns="91425" bIns="45700" anchor="t" anchorCtr="0">
            <a:spAutoFit/>
          </a:bodyPr>
          <a:lstStyle/>
          <a:p>
            <a:pPr marL="457200" marR="0" lvl="0" indent="0" algn="just" rtl="0">
              <a:lnSpc>
                <a:spcPct val="115000"/>
              </a:lnSpc>
              <a:spcBef>
                <a:spcPts val="1000"/>
              </a:spcBef>
              <a:spcAft>
                <a:spcPts val="0"/>
              </a:spcAft>
              <a:buClr>
                <a:srgbClr val="000000"/>
              </a:buClr>
              <a:buSzPts val="1150"/>
              <a:buFont typeface="Arial"/>
              <a:buNone/>
            </a:pPr>
            <a:r>
              <a:rPr lang="es-ES" sz="1150">
                <a:solidFill>
                  <a:srgbClr val="3F3F3F"/>
                </a:solidFill>
                <a:latin typeface="Calibri"/>
                <a:ea typeface="Calibri"/>
                <a:cs typeface="Calibri"/>
                <a:sym typeface="Calibri"/>
              </a:rPr>
              <a:t>VEO, PIENSO, ME PREGUNTO…</a:t>
            </a:r>
            <a:endParaRPr sz="1150">
              <a:solidFill>
                <a:srgbClr val="3F3F3F"/>
              </a:solidFill>
              <a:latin typeface="Calibri"/>
              <a:ea typeface="Calibri"/>
              <a:cs typeface="Calibri"/>
              <a:sym typeface="Calibri"/>
            </a:endParaRPr>
          </a:p>
          <a:p>
            <a:pPr marL="457200" marR="0" lvl="0" indent="0" algn="just" rtl="0">
              <a:lnSpc>
                <a:spcPct val="115000"/>
              </a:lnSpc>
              <a:spcBef>
                <a:spcPts val="1000"/>
              </a:spcBef>
              <a:spcAft>
                <a:spcPts val="0"/>
              </a:spcAft>
              <a:buClr>
                <a:srgbClr val="000000"/>
              </a:buClr>
              <a:buSzPts val="1150"/>
              <a:buFont typeface="Arial"/>
              <a:buNone/>
            </a:pPr>
            <a:r>
              <a:rPr lang="es-ES" sz="1150">
                <a:solidFill>
                  <a:srgbClr val="3F3F3F"/>
                </a:solidFill>
                <a:latin typeface="Calibri"/>
                <a:ea typeface="Calibri"/>
                <a:cs typeface="Calibri"/>
                <a:sym typeface="Calibri"/>
              </a:rPr>
              <a:t>Pide a los estudiantes que hagan observaciones de un objeto, puede ser una obra de arte, una imagen, un artefacto o un tópico. Luego, pregúntales qué piensan que está sucediendo o de qué se tratan estas observaciones. Anima a los estudiantes a que argumenten sus interpretaciones dando razones. Finalmente, invítalos a pensar qué preguntas surgen acerca del objeto o tópico.</a:t>
            </a:r>
            <a:endParaRPr sz="1150" b="0" i="0" u="none" strike="noStrike" cap="none">
              <a:solidFill>
                <a:srgbClr val="3F3F3F"/>
              </a:solidFill>
              <a:latin typeface="Calibri"/>
              <a:ea typeface="Calibri"/>
              <a:cs typeface="Calibri"/>
              <a:sym typeface="Calibri"/>
            </a:endParaRPr>
          </a:p>
          <a:p>
            <a:pPr marL="457200" marR="0" lvl="0" indent="0" algn="just" rtl="0">
              <a:lnSpc>
                <a:spcPct val="115000"/>
              </a:lnSpc>
              <a:spcBef>
                <a:spcPts val="1000"/>
              </a:spcBef>
              <a:spcAft>
                <a:spcPts val="0"/>
              </a:spcAft>
              <a:buClr>
                <a:srgbClr val="000000"/>
              </a:buClr>
              <a:buSzPts val="1150"/>
              <a:buFont typeface="Arial"/>
              <a:buNone/>
            </a:pPr>
            <a:endParaRPr sz="1150" b="0" i="0" u="none" strike="noStrike" cap="none">
              <a:solidFill>
                <a:srgbClr val="3F3F3F"/>
              </a:solidFill>
              <a:latin typeface="Calibri"/>
              <a:ea typeface="Calibri"/>
              <a:cs typeface="Calibri"/>
              <a:sym typeface="Calibri"/>
            </a:endParaRPr>
          </a:p>
        </p:txBody>
      </p:sp>
      <p:pic>
        <p:nvPicPr>
          <p:cNvPr id="185" name="Google Shape;185;p3" descr="Patrón de fondo&#10;&#10;Descripción generada automáticamente"/>
          <p:cNvPicPr preferRelativeResize="0"/>
          <p:nvPr/>
        </p:nvPicPr>
        <p:blipFill rotWithShape="1">
          <a:blip r:embed="rId7">
            <a:alphaModFix/>
          </a:blip>
          <a:srcRect/>
          <a:stretch/>
        </p:blipFill>
        <p:spPr>
          <a:xfrm>
            <a:off x="503675" y="5508400"/>
            <a:ext cx="6633675" cy="2159225"/>
          </a:xfrm>
          <a:prstGeom prst="rect">
            <a:avLst/>
          </a:prstGeom>
          <a:noFill/>
          <a:ln>
            <a:noFill/>
          </a:ln>
        </p:spPr>
      </p:pic>
      <p:sp>
        <p:nvSpPr>
          <p:cNvPr id="186" name="Google Shape;186;p3"/>
          <p:cNvSpPr txBox="1"/>
          <p:nvPr/>
        </p:nvSpPr>
        <p:spPr>
          <a:xfrm>
            <a:off x="1493016" y="6032887"/>
            <a:ext cx="4573500" cy="138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ES" sz="1200">
                <a:solidFill>
                  <a:schemeClr val="lt1"/>
                </a:solidFill>
                <a:latin typeface="Calibri"/>
                <a:ea typeface="Calibri"/>
                <a:cs typeface="Calibri"/>
                <a:sym typeface="Calibri"/>
              </a:rPr>
              <a:t>LA ESCUELA FUTURISTA</a:t>
            </a:r>
            <a:endParaRPr sz="12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s-ES" sz="1200" b="0" i="0" u="none" strike="noStrike" cap="none">
                <a:solidFill>
                  <a:schemeClr val="lt1"/>
                </a:solidFill>
                <a:latin typeface="Calibri"/>
                <a:ea typeface="Calibri"/>
                <a:cs typeface="Calibri"/>
                <a:sym typeface="Calibri"/>
              </a:rPr>
              <a:t>Invita a tus estudiantes </a:t>
            </a:r>
            <a:r>
              <a:rPr lang="es-ES" sz="1200">
                <a:solidFill>
                  <a:schemeClr val="lt1"/>
                </a:solidFill>
                <a:latin typeface="Calibri"/>
                <a:ea typeface="Calibri"/>
                <a:cs typeface="Calibri"/>
                <a:sym typeface="Calibri"/>
              </a:rPr>
              <a:t>a imaginar en equipos la escuela del futuro</a:t>
            </a:r>
            <a:r>
              <a:rPr lang="es-ES" sz="1200" b="0" i="0" u="none" strike="noStrike" cap="none">
                <a:solidFill>
                  <a:schemeClr val="lt1"/>
                </a:solidFill>
                <a:latin typeface="Calibri"/>
                <a:ea typeface="Calibri"/>
                <a:cs typeface="Calibri"/>
                <a:sym typeface="Calibri"/>
              </a:rPr>
              <a:t>, convirt</a:t>
            </a:r>
            <a:r>
              <a:rPr lang="es-ES" sz="1200">
                <a:solidFill>
                  <a:schemeClr val="lt1"/>
                </a:solidFill>
                <a:latin typeface="Calibri"/>
                <a:ea typeface="Calibri"/>
                <a:cs typeface="Calibri"/>
                <a:sym typeface="Calibri"/>
              </a:rPr>
              <a:t>iendo la realidad en ficción. Luego cada grupo deberá representar en una imagen viviente del estilo “dígalo con mímica” esa escuela del futuro que crearon. </a:t>
            </a:r>
            <a:r>
              <a:rPr lang="es-ES" sz="1200" b="0" i="0" u="none" strike="noStrike" cap="none">
                <a:solidFill>
                  <a:schemeClr val="lt1"/>
                </a:solidFill>
                <a:latin typeface="Calibri"/>
                <a:ea typeface="Calibri"/>
                <a:cs typeface="Calibri"/>
                <a:sym typeface="Calibri"/>
              </a:rPr>
              <a:t> </a:t>
            </a:r>
            <a:endParaRPr sz="12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2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3"/>
              <a:buFont typeface="Arial"/>
              <a:buNone/>
            </a:pPr>
            <a:endParaRPr sz="1200" b="0" i="0" u="none" strike="noStrike" cap="none">
              <a:solidFill>
                <a:schemeClr val="lt1"/>
              </a:solidFill>
              <a:latin typeface="Calibri"/>
              <a:ea typeface="Calibri"/>
              <a:cs typeface="Calibri"/>
              <a:sym typeface="Calibri"/>
            </a:endParaRPr>
          </a:p>
        </p:txBody>
      </p:sp>
      <p:sp>
        <p:nvSpPr>
          <p:cNvPr id="187" name="Google Shape;187;p3"/>
          <p:cNvSpPr txBox="1"/>
          <p:nvPr/>
        </p:nvSpPr>
        <p:spPr>
          <a:xfrm>
            <a:off x="2444398" y="5665929"/>
            <a:ext cx="267087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Calibri"/>
                <a:ea typeface="Calibri"/>
                <a:cs typeface="Calibri"/>
                <a:sym typeface="Calibri"/>
              </a:rPr>
              <a:t>CONECTANDO MUNDOS</a:t>
            </a:r>
            <a:endParaRPr sz="1800" b="1" i="0" u="none" strike="noStrike" cap="none">
              <a:solidFill>
                <a:schemeClr val="lt1"/>
              </a:solidFill>
              <a:latin typeface="Calibri"/>
              <a:ea typeface="Calibri"/>
              <a:cs typeface="Calibri"/>
              <a:sym typeface="Calibri"/>
            </a:endParaRPr>
          </a:p>
        </p:txBody>
      </p:sp>
      <p:pic>
        <p:nvPicPr>
          <p:cNvPr id="188" name="Google Shape;188;p3" descr="Icono&#10;&#10;Descripción generada automáticamente"/>
          <p:cNvPicPr preferRelativeResize="0"/>
          <p:nvPr/>
        </p:nvPicPr>
        <p:blipFill rotWithShape="1">
          <a:blip r:embed="rId8">
            <a:alphaModFix/>
          </a:blip>
          <a:srcRect/>
          <a:stretch/>
        </p:blipFill>
        <p:spPr>
          <a:xfrm>
            <a:off x="4997729" y="5718305"/>
            <a:ext cx="449255" cy="278538"/>
          </a:xfrm>
          <a:prstGeom prst="rect">
            <a:avLst/>
          </a:prstGeom>
          <a:noFill/>
          <a:ln>
            <a:noFill/>
          </a:ln>
        </p:spPr>
      </p:pic>
      <p:pic>
        <p:nvPicPr>
          <p:cNvPr id="189" name="Google Shape;189;p3" descr="Icono&#10;&#10;Descripción generada automáticamente"/>
          <p:cNvPicPr preferRelativeResize="0"/>
          <p:nvPr/>
        </p:nvPicPr>
        <p:blipFill rotWithShape="1">
          <a:blip r:embed="rId8">
            <a:alphaModFix/>
          </a:blip>
          <a:srcRect/>
          <a:stretch/>
        </p:blipFill>
        <p:spPr>
          <a:xfrm rot="10800000">
            <a:off x="2104076" y="5718305"/>
            <a:ext cx="449255" cy="278538"/>
          </a:xfrm>
          <a:prstGeom prst="rect">
            <a:avLst/>
          </a:prstGeom>
          <a:noFill/>
          <a:ln>
            <a:noFill/>
          </a:ln>
        </p:spPr>
      </p:pic>
      <p:sp>
        <p:nvSpPr>
          <p:cNvPr id="190" name="Google Shape;190;p3"/>
          <p:cNvSpPr txBox="1"/>
          <p:nvPr/>
        </p:nvSpPr>
        <p:spPr>
          <a:xfrm>
            <a:off x="1765929" y="675777"/>
            <a:ext cx="4027816"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ES" sz="1050" b="1" i="0" u="none" strike="noStrike" cap="none">
                <a:solidFill>
                  <a:schemeClr val="lt1"/>
                </a:solidFill>
                <a:latin typeface="Calibri"/>
                <a:ea typeface="Calibri"/>
                <a:cs typeface="Calibri"/>
                <a:sym typeface="Calibri"/>
              </a:rPr>
              <a:t>SERIE ACCIÓN</a:t>
            </a:r>
            <a:endParaRPr sz="1050" b="1" i="0" u="none" strike="noStrike" cap="none">
              <a:solidFill>
                <a:schemeClr val="lt1"/>
              </a:solidFill>
              <a:latin typeface="Calibri"/>
              <a:ea typeface="Calibri"/>
              <a:cs typeface="Calibri"/>
              <a:sym typeface="Calibri"/>
            </a:endParaRPr>
          </a:p>
        </p:txBody>
      </p:sp>
      <p:sp>
        <p:nvSpPr>
          <p:cNvPr id="191" name="Google Shape;191;p3"/>
          <p:cNvSpPr txBox="1"/>
          <p:nvPr/>
        </p:nvSpPr>
        <p:spPr>
          <a:xfrm>
            <a:off x="1624556" y="90250"/>
            <a:ext cx="431056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lt1"/>
                </a:solidFill>
                <a:latin typeface="Calibri"/>
                <a:ea typeface="Calibri"/>
                <a:cs typeface="Calibri"/>
                <a:sym typeface="Calibri"/>
              </a:rPr>
              <a:t>FICHA PEDAGÓGICA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Calibri"/>
                <a:ea typeface="Calibri"/>
                <a:cs typeface="Calibri"/>
                <a:sym typeface="Calibri"/>
              </a:rPr>
              <a:t>LA </a:t>
            </a:r>
            <a:r>
              <a:rPr lang="es-ES" sz="2400" b="1">
                <a:solidFill>
                  <a:schemeClr val="lt1"/>
                </a:solidFill>
                <a:latin typeface="Calibri"/>
                <a:ea typeface="Calibri"/>
                <a:cs typeface="Calibri"/>
                <a:sym typeface="Calibri"/>
              </a:rPr>
              <a:t>FICCIÓN Y EL DOCUMENTAL</a:t>
            </a:r>
            <a:endParaRPr sz="2400" b="1" i="0" u="none" strike="noStrike" cap="none">
              <a:solidFill>
                <a:schemeClr val="lt1"/>
              </a:solidFill>
              <a:latin typeface="Calibri"/>
              <a:ea typeface="Calibri"/>
              <a:cs typeface="Calibri"/>
              <a:sym typeface="Calibri"/>
            </a:endParaRPr>
          </a:p>
        </p:txBody>
      </p:sp>
      <p:grpSp>
        <p:nvGrpSpPr>
          <p:cNvPr id="192" name="Google Shape;192;p3"/>
          <p:cNvGrpSpPr/>
          <p:nvPr/>
        </p:nvGrpSpPr>
        <p:grpSpPr>
          <a:xfrm>
            <a:off x="-1295279" y="8111825"/>
            <a:ext cx="10150216" cy="699599"/>
            <a:chOff x="187151" y="8332170"/>
            <a:chExt cx="7188098" cy="471295"/>
          </a:xfrm>
        </p:grpSpPr>
        <p:grpSp>
          <p:nvGrpSpPr>
            <p:cNvPr id="193" name="Google Shape;193;p3"/>
            <p:cNvGrpSpPr/>
            <p:nvPr/>
          </p:nvGrpSpPr>
          <p:grpSpPr>
            <a:xfrm rot="5400000">
              <a:off x="1584190" y="6940549"/>
              <a:ext cx="460518" cy="3254596"/>
              <a:chOff x="6481128" y="2124621"/>
              <a:chExt cx="533030" cy="3767056"/>
            </a:xfrm>
          </p:grpSpPr>
          <p:pic>
            <p:nvPicPr>
              <p:cNvPr id="194" name="Google Shape;194;p3" descr="Icono&#10;&#10;Descripción generada automáticamente"/>
              <p:cNvPicPr preferRelativeResize="0"/>
              <p:nvPr/>
            </p:nvPicPr>
            <p:blipFill rotWithShape="1">
              <a:blip r:embed="rId9">
                <a:alphaModFix/>
              </a:blip>
              <a:srcRect/>
              <a:stretch/>
            </p:blipFill>
            <p:spPr>
              <a:xfrm rot="-2700000" flipH="1">
                <a:off x="6500208" y="5765074"/>
                <a:ext cx="113902" cy="101145"/>
              </a:xfrm>
              <a:prstGeom prst="rect">
                <a:avLst/>
              </a:prstGeom>
              <a:noFill/>
              <a:ln>
                <a:noFill/>
              </a:ln>
            </p:spPr>
          </p:pic>
          <p:pic>
            <p:nvPicPr>
              <p:cNvPr id="195" name="Google Shape;195;p3" descr="Icono&#10;&#10;Descripción generada automáticamente"/>
              <p:cNvPicPr preferRelativeResize="0"/>
              <p:nvPr/>
            </p:nvPicPr>
            <p:blipFill rotWithShape="1">
              <a:blip r:embed="rId9">
                <a:alphaModFix/>
              </a:blip>
              <a:srcRect/>
              <a:stretch/>
            </p:blipFill>
            <p:spPr>
              <a:xfrm rot="-2700000" flipH="1">
                <a:off x="6500209" y="4580012"/>
                <a:ext cx="113902" cy="101145"/>
              </a:xfrm>
              <a:prstGeom prst="rect">
                <a:avLst/>
              </a:prstGeom>
              <a:noFill/>
              <a:ln>
                <a:noFill/>
              </a:ln>
            </p:spPr>
          </p:pic>
          <p:pic>
            <p:nvPicPr>
              <p:cNvPr id="196" name="Google Shape;196;p3" descr="Icono&#10;&#10;Descripción generada automáticamente"/>
              <p:cNvPicPr preferRelativeResize="0"/>
              <p:nvPr/>
            </p:nvPicPr>
            <p:blipFill rotWithShape="1">
              <a:blip r:embed="rId9">
                <a:alphaModFix/>
              </a:blip>
              <a:srcRect/>
              <a:stretch/>
            </p:blipFill>
            <p:spPr>
              <a:xfrm rot="-2700000" flipH="1">
                <a:off x="6500208" y="3335141"/>
                <a:ext cx="113902" cy="101145"/>
              </a:xfrm>
              <a:prstGeom prst="rect">
                <a:avLst/>
              </a:prstGeom>
              <a:noFill/>
              <a:ln>
                <a:noFill/>
              </a:ln>
            </p:spPr>
          </p:pic>
          <p:pic>
            <p:nvPicPr>
              <p:cNvPr id="197" name="Google Shape;197;p3" descr="Icono&#10;&#10;Descripción generada automáticamente"/>
              <p:cNvPicPr preferRelativeResize="0"/>
              <p:nvPr/>
            </p:nvPicPr>
            <p:blipFill rotWithShape="1">
              <a:blip r:embed="rId9">
                <a:alphaModFix/>
              </a:blip>
              <a:srcRect/>
              <a:stretch/>
            </p:blipFill>
            <p:spPr>
              <a:xfrm rot="-2700000" flipH="1">
                <a:off x="6500209" y="2150079"/>
                <a:ext cx="113902" cy="101145"/>
              </a:xfrm>
              <a:prstGeom prst="rect">
                <a:avLst/>
              </a:prstGeom>
              <a:noFill/>
              <a:ln>
                <a:noFill/>
              </a:ln>
            </p:spPr>
          </p:pic>
          <p:pic>
            <p:nvPicPr>
              <p:cNvPr id="198" name="Google Shape;198;p3" descr="Icono&#10;&#10;Descripción generada automáticamente"/>
              <p:cNvPicPr preferRelativeResize="0"/>
              <p:nvPr/>
            </p:nvPicPr>
            <p:blipFill rotWithShape="1">
              <a:blip r:embed="rId9">
                <a:alphaModFix/>
              </a:blip>
              <a:srcRect/>
              <a:stretch/>
            </p:blipFill>
            <p:spPr>
              <a:xfrm rot="-2700000" flipH="1">
                <a:off x="6881176" y="5199809"/>
                <a:ext cx="113902" cy="101145"/>
              </a:xfrm>
              <a:prstGeom prst="rect">
                <a:avLst/>
              </a:prstGeom>
              <a:noFill/>
              <a:ln>
                <a:noFill/>
              </a:ln>
            </p:spPr>
          </p:pic>
          <p:pic>
            <p:nvPicPr>
              <p:cNvPr id="199" name="Google Shape;199;p3" descr="Icono&#10;&#10;Descripción generada automáticamente"/>
              <p:cNvPicPr preferRelativeResize="0"/>
              <p:nvPr/>
            </p:nvPicPr>
            <p:blipFill rotWithShape="1">
              <a:blip r:embed="rId9">
                <a:alphaModFix/>
              </a:blip>
              <a:srcRect/>
              <a:stretch/>
            </p:blipFill>
            <p:spPr>
              <a:xfrm rot="-2700000" flipH="1">
                <a:off x="6881177" y="4014747"/>
                <a:ext cx="113902" cy="101145"/>
              </a:xfrm>
              <a:prstGeom prst="rect">
                <a:avLst/>
              </a:prstGeom>
              <a:noFill/>
              <a:ln>
                <a:noFill/>
              </a:ln>
            </p:spPr>
          </p:pic>
          <p:pic>
            <p:nvPicPr>
              <p:cNvPr id="200" name="Google Shape;200;p3" descr="Icono&#10;&#10;Descripción generada automáticamente"/>
              <p:cNvPicPr preferRelativeResize="0"/>
              <p:nvPr/>
            </p:nvPicPr>
            <p:blipFill rotWithShape="1">
              <a:blip r:embed="rId9">
                <a:alphaModFix/>
              </a:blip>
              <a:srcRect/>
              <a:stretch/>
            </p:blipFill>
            <p:spPr>
              <a:xfrm rot="-2700000" flipH="1">
                <a:off x="6881176" y="2769876"/>
                <a:ext cx="113902" cy="101145"/>
              </a:xfrm>
              <a:prstGeom prst="rect">
                <a:avLst/>
              </a:prstGeom>
              <a:noFill/>
              <a:ln>
                <a:noFill/>
              </a:ln>
            </p:spPr>
          </p:pic>
        </p:grpSp>
        <p:grpSp>
          <p:nvGrpSpPr>
            <p:cNvPr id="201" name="Google Shape;201;p3"/>
            <p:cNvGrpSpPr/>
            <p:nvPr/>
          </p:nvGrpSpPr>
          <p:grpSpPr>
            <a:xfrm rot="-5400000">
              <a:off x="5512423" y="6940639"/>
              <a:ext cx="471295" cy="3254356"/>
              <a:chOff x="591955" y="2124896"/>
              <a:chExt cx="545504" cy="3766781"/>
            </a:xfrm>
          </p:grpSpPr>
          <p:pic>
            <p:nvPicPr>
              <p:cNvPr id="202" name="Google Shape;202;p3" descr="Icono&#10;&#10;Descripción generada automáticamente"/>
              <p:cNvPicPr preferRelativeResize="0"/>
              <p:nvPr/>
            </p:nvPicPr>
            <p:blipFill rotWithShape="1">
              <a:blip r:embed="rId9">
                <a:alphaModFix/>
              </a:blip>
              <a:srcRect/>
              <a:stretch/>
            </p:blipFill>
            <p:spPr>
              <a:xfrm rot="8100000" flipH="1">
                <a:off x="991939" y="2150267"/>
                <a:ext cx="113513" cy="100800"/>
              </a:xfrm>
              <a:prstGeom prst="rect">
                <a:avLst/>
              </a:prstGeom>
              <a:noFill/>
              <a:ln>
                <a:noFill/>
              </a:ln>
            </p:spPr>
          </p:pic>
          <p:pic>
            <p:nvPicPr>
              <p:cNvPr id="203" name="Google Shape;203;p3" descr="Icono&#10;&#10;Descripción generada automáticamente"/>
              <p:cNvPicPr preferRelativeResize="0"/>
              <p:nvPr/>
            </p:nvPicPr>
            <p:blipFill rotWithShape="1">
              <a:blip r:embed="rId9">
                <a:alphaModFix/>
              </a:blip>
              <a:srcRect/>
              <a:stretch/>
            </p:blipFill>
            <p:spPr>
              <a:xfrm rot="8100000" flipH="1">
                <a:off x="991938" y="3335329"/>
                <a:ext cx="113513" cy="100800"/>
              </a:xfrm>
              <a:prstGeom prst="rect">
                <a:avLst/>
              </a:prstGeom>
              <a:noFill/>
              <a:ln>
                <a:noFill/>
              </a:ln>
            </p:spPr>
          </p:pic>
          <p:pic>
            <p:nvPicPr>
              <p:cNvPr id="204" name="Google Shape;204;p3" descr="Icono&#10;&#10;Descripción generada automáticamente"/>
              <p:cNvPicPr preferRelativeResize="0"/>
              <p:nvPr/>
            </p:nvPicPr>
            <p:blipFill rotWithShape="1">
              <a:blip r:embed="rId9">
                <a:alphaModFix/>
              </a:blip>
              <a:srcRect/>
              <a:stretch/>
            </p:blipFill>
            <p:spPr>
              <a:xfrm rot="8100000" flipH="1">
                <a:off x="991939" y="4580200"/>
                <a:ext cx="113513" cy="100800"/>
              </a:xfrm>
              <a:prstGeom prst="rect">
                <a:avLst/>
              </a:prstGeom>
              <a:noFill/>
              <a:ln>
                <a:noFill/>
              </a:ln>
            </p:spPr>
          </p:pic>
          <p:pic>
            <p:nvPicPr>
              <p:cNvPr id="205" name="Google Shape;205;p3" descr="Icono&#10;&#10;Descripción generada automáticamente"/>
              <p:cNvPicPr preferRelativeResize="0"/>
              <p:nvPr/>
            </p:nvPicPr>
            <p:blipFill rotWithShape="1">
              <a:blip r:embed="rId9">
                <a:alphaModFix/>
              </a:blip>
              <a:srcRect/>
              <a:stretch/>
            </p:blipFill>
            <p:spPr>
              <a:xfrm rot="8100000" flipH="1">
                <a:off x="610971" y="2715532"/>
                <a:ext cx="113513" cy="100800"/>
              </a:xfrm>
              <a:prstGeom prst="rect">
                <a:avLst/>
              </a:prstGeom>
              <a:noFill/>
              <a:ln>
                <a:noFill/>
              </a:ln>
            </p:spPr>
          </p:pic>
          <p:pic>
            <p:nvPicPr>
              <p:cNvPr id="206" name="Google Shape;206;p3" descr="Icono&#10;&#10;Descripción generada automáticamente"/>
              <p:cNvPicPr preferRelativeResize="0"/>
              <p:nvPr/>
            </p:nvPicPr>
            <p:blipFill rotWithShape="1">
              <a:blip r:embed="rId9">
                <a:alphaModFix/>
              </a:blip>
              <a:srcRect/>
              <a:stretch/>
            </p:blipFill>
            <p:spPr>
              <a:xfrm rot="8100000" flipH="1">
                <a:off x="610970" y="3900594"/>
                <a:ext cx="113513" cy="100800"/>
              </a:xfrm>
              <a:prstGeom prst="rect">
                <a:avLst/>
              </a:prstGeom>
              <a:noFill/>
              <a:ln>
                <a:noFill/>
              </a:ln>
            </p:spPr>
          </p:pic>
          <p:pic>
            <p:nvPicPr>
              <p:cNvPr id="207" name="Google Shape;207;p3" descr="Icono&#10;&#10;Descripción generada automáticamente"/>
              <p:cNvPicPr preferRelativeResize="0"/>
              <p:nvPr/>
            </p:nvPicPr>
            <p:blipFill rotWithShape="1">
              <a:blip r:embed="rId9">
                <a:alphaModFix/>
              </a:blip>
              <a:srcRect/>
              <a:stretch/>
            </p:blipFill>
            <p:spPr>
              <a:xfrm rot="8100000" flipH="1">
                <a:off x="610971" y="5145465"/>
                <a:ext cx="113513" cy="100800"/>
              </a:xfrm>
              <a:prstGeom prst="rect">
                <a:avLst/>
              </a:prstGeom>
              <a:noFill/>
              <a:ln>
                <a:noFill/>
              </a:ln>
            </p:spPr>
          </p:pic>
          <p:pic>
            <p:nvPicPr>
              <p:cNvPr id="208" name="Google Shape;208;p3" descr="Icono&#10;&#10;Descripción generada automáticamente"/>
              <p:cNvPicPr preferRelativeResize="0"/>
              <p:nvPr/>
            </p:nvPicPr>
            <p:blipFill rotWithShape="1">
              <a:blip r:embed="rId9">
                <a:alphaModFix/>
              </a:blip>
              <a:srcRect/>
              <a:stretch/>
            </p:blipFill>
            <p:spPr>
              <a:xfrm rot="-2700000" flipH="1">
                <a:off x="1004478" y="5765074"/>
                <a:ext cx="113902" cy="101145"/>
              </a:xfrm>
              <a:prstGeom prst="rect">
                <a:avLst/>
              </a:prstGeom>
              <a:noFill/>
              <a:ln>
                <a:noFill/>
              </a:ln>
            </p:spPr>
          </p:pic>
        </p:grpSp>
      </p:grpSp>
      <p:sp>
        <p:nvSpPr>
          <p:cNvPr id="209" name="Google Shape;209;p3"/>
          <p:cNvSpPr/>
          <p:nvPr/>
        </p:nvSpPr>
        <p:spPr>
          <a:xfrm>
            <a:off x="872814" y="1877298"/>
            <a:ext cx="2185800" cy="325500"/>
          </a:xfrm>
          <a:prstGeom prst="rect">
            <a:avLst/>
          </a:prstGeom>
          <a:solidFill>
            <a:srgbClr val="52A9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3"/>
          <p:cNvSpPr txBox="1"/>
          <p:nvPr/>
        </p:nvSpPr>
        <p:spPr>
          <a:xfrm>
            <a:off x="1111405" y="1847233"/>
            <a:ext cx="1947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lt1"/>
                </a:solidFill>
                <a:latin typeface="Calibri"/>
                <a:ea typeface="Calibri"/>
                <a:cs typeface="Calibri"/>
                <a:sym typeface="Calibri"/>
              </a:rPr>
              <a:t>METACOGNICIÓN</a:t>
            </a:r>
            <a:endParaRPr sz="1800" b="1" i="0" u="none" strike="noStrike" cap="none">
              <a:solidFill>
                <a:schemeClr val="lt1"/>
              </a:solidFill>
              <a:latin typeface="Calibri"/>
              <a:ea typeface="Calibri"/>
              <a:cs typeface="Calibri"/>
              <a:sym typeface="Calibri"/>
            </a:endParaRPr>
          </a:p>
        </p:txBody>
      </p:sp>
      <p:grpSp>
        <p:nvGrpSpPr>
          <p:cNvPr id="211" name="Google Shape;211;p3"/>
          <p:cNvGrpSpPr/>
          <p:nvPr/>
        </p:nvGrpSpPr>
        <p:grpSpPr>
          <a:xfrm>
            <a:off x="465502" y="1782448"/>
            <a:ext cx="515203" cy="515203"/>
            <a:chOff x="313102" y="4988099"/>
            <a:chExt cx="515203" cy="515203"/>
          </a:xfrm>
        </p:grpSpPr>
        <p:sp>
          <p:nvSpPr>
            <p:cNvPr id="212" name="Google Shape;212;p3"/>
            <p:cNvSpPr/>
            <p:nvPr/>
          </p:nvSpPr>
          <p:spPr>
            <a:xfrm>
              <a:off x="313102" y="4988099"/>
              <a:ext cx="515203" cy="515203"/>
            </a:xfrm>
            <a:prstGeom prst="ellipse">
              <a:avLst/>
            </a:prstGeom>
            <a:solidFill>
              <a:schemeClr val="lt1"/>
            </a:solidFill>
            <a:ln w="1905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p3"/>
            <p:cNvPicPr preferRelativeResize="0"/>
            <p:nvPr/>
          </p:nvPicPr>
          <p:blipFill rotWithShape="1">
            <a:blip r:embed="rId10">
              <a:alphaModFix/>
            </a:blip>
            <a:srcRect/>
            <a:stretch/>
          </p:blipFill>
          <p:spPr>
            <a:xfrm>
              <a:off x="401373" y="5042309"/>
              <a:ext cx="337703" cy="409972"/>
            </a:xfrm>
            <a:prstGeom prst="rect">
              <a:avLst/>
            </a:prstGeom>
            <a:noFill/>
            <a:ln>
              <a:noFill/>
            </a:ln>
          </p:spPr>
        </p:pic>
      </p:grpSp>
      <p:pic>
        <p:nvPicPr>
          <p:cNvPr id="214" name="Google Shape;214;p3" descr="Dibujo con letras blancas&#10;&#10;Descripción generada automáticamente con confianza media"/>
          <p:cNvPicPr preferRelativeResize="0"/>
          <p:nvPr/>
        </p:nvPicPr>
        <p:blipFill rotWithShape="1">
          <a:blip r:embed="rId11">
            <a:alphaModFix/>
          </a:blip>
          <a:srcRect/>
          <a:stretch/>
        </p:blipFill>
        <p:spPr>
          <a:xfrm>
            <a:off x="297089" y="10232732"/>
            <a:ext cx="970977" cy="333491"/>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733</Words>
  <Application>Microsoft Office PowerPoint</Application>
  <PresentationFormat>Personalizado</PresentationFormat>
  <Paragraphs>49</Paragraphs>
  <Slides>3</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vt:i4>
      </vt:variant>
    </vt:vector>
  </HeadingPairs>
  <TitlesOfParts>
    <vt:vector size="6" baseType="lpstr">
      <vt:lpstr>Arial</vt:lpstr>
      <vt:lpstr>Calibri</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 Blanca Margoth Torres Santacruz</dc:creator>
  <cp:lastModifiedBy>pc</cp:lastModifiedBy>
  <cp:revision>1</cp:revision>
  <dcterms:created xsi:type="dcterms:W3CDTF">2022-08-23T13:21:02Z</dcterms:created>
  <dcterms:modified xsi:type="dcterms:W3CDTF">2023-07-10T09:49:36Z</dcterms:modified>
</cp:coreProperties>
</file>